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82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71" r:id="rId15"/>
    <p:sldId id="272" r:id="rId16"/>
    <p:sldId id="269" r:id="rId17"/>
    <p:sldId id="274" r:id="rId18"/>
    <p:sldId id="275" r:id="rId19"/>
    <p:sldId id="276" r:id="rId20"/>
    <p:sldId id="277" r:id="rId21"/>
    <p:sldId id="273" r:id="rId22"/>
    <p:sldId id="279" r:id="rId23"/>
    <p:sldId id="281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7B3"/>
    <a:srgbClr val="FFAFAF"/>
    <a:srgbClr val="FFFF61"/>
    <a:srgbClr val="66FF33"/>
    <a:srgbClr val="9BE5FF"/>
    <a:srgbClr val="B9FFB9"/>
    <a:srgbClr val="99FF99"/>
    <a:srgbClr val="3333CC"/>
    <a:srgbClr val="D6009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 anchor="ctr"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43784-2C52-4906-B004-20F7B347BFCB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DE95-FD30-4281-A97E-17A1066A0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43784-2C52-4906-B004-20F7B347BFCB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DE95-FD30-4281-A97E-17A1066A0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43784-2C52-4906-B004-20F7B347BFCB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DE95-FD30-4281-A97E-17A1066A0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0" name="Chevron 9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43784-2C52-4906-B004-20F7B347BFCB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DE95-FD30-4281-A97E-17A1066A0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43784-2C52-4906-B004-20F7B347BFCB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DE95-FD30-4281-A97E-17A1066A0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9" name="Chevron 8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43784-2C52-4906-B004-20F7B347BFCB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DE95-FD30-4281-A97E-17A1066A0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1" name="Chevron 10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43784-2C52-4906-B004-20F7B347BFCB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DE95-FD30-4281-A97E-17A1066A0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7" name="Chevron 6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43784-2C52-4906-B004-20F7B347BFCB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DE95-FD30-4281-A97E-17A1066A0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43784-2C52-4906-B004-20F7B347BFCB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DE95-FD30-4281-A97E-17A1066A0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 anchor="ctr">
            <a:normAutofit/>
          </a:bodyPr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43784-2C52-4906-B004-20F7B347BFCB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DE95-FD30-4281-A97E-17A1066A0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 anchor="ctr">
            <a:normAutofit/>
          </a:bodyPr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43784-2C52-4906-B004-20F7B347BFCB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0DE95-FD30-4281-A97E-17A1066A0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latinLnBrk="0" hangingPunct="1"/>
            <a:endParaRPr kumimoji="0" lang="zh-CN" altLang="en-US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7"/>
          <p:cNvGrpSpPr/>
          <p:nvPr/>
        </p:nvGrpSpPr>
        <p:grpSpPr>
          <a:xfrm>
            <a:off x="0" y="6570024"/>
            <a:ext cx="9144000" cy="288000"/>
            <a:chOff x="0" y="6353387"/>
            <a:chExt cx="9144000" cy="361763"/>
          </a:xfrm>
        </p:grpSpPr>
        <p:grpSp>
          <p:nvGrpSpPr>
            <p:cNvPr id="9" name="Group 16"/>
            <p:cNvGrpSpPr/>
            <p:nvPr/>
          </p:nvGrpSpPr>
          <p:grpSpPr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00" y="6354583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248" y="635515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116" y="635500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000"/>
            <a:ext cx="16430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43784-2C52-4906-B004-20F7B347BFCB}" type="datetimeFigureOut">
              <a:rPr lang="ru-RU" smtClean="0"/>
              <a:pPr/>
              <a:t>08.09.2013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42" y="6570000"/>
            <a:ext cx="42148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28" y="6570000"/>
            <a:ext cx="571472" cy="28800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9DB0DE95-FD30-4281-A97E-17A1066A04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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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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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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3.xml"/><Relationship Id="rId4" Type="http://schemas.openxmlformats.org/officeDocument/2006/relationships/slide" Target="slide4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audio" Target="../media/audio1.wav"/><Relationship Id="rId7" Type="http://schemas.openxmlformats.org/officeDocument/2006/relationships/image" Target="../media/image23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image" Target="../media/image5.gif"/><Relationship Id="rId4" Type="http://schemas.openxmlformats.org/officeDocument/2006/relationships/image" Target="../media/image6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audio" Target="../media/audio1.wav"/><Relationship Id="rId7" Type="http://schemas.openxmlformats.org/officeDocument/2006/relationships/image" Target="../media/image25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" Target="slide19.xml"/><Relationship Id="rId7" Type="http://schemas.openxmlformats.org/officeDocument/2006/relationships/slide" Target="slide20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22.xml"/><Relationship Id="rId4" Type="http://schemas.openxmlformats.org/officeDocument/2006/relationships/slide" Target="slide2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7" Type="http://schemas.openxmlformats.org/officeDocument/2006/relationships/image" Target="../media/image4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7.xml"/><Relationship Id="rId7" Type="http://schemas.openxmlformats.org/officeDocument/2006/relationships/slide" Target="slide10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slide" Target="slide11.xml"/><Relationship Id="rId4" Type="http://schemas.openxmlformats.org/officeDocument/2006/relationships/slide" Target="slide8.xml"/><Relationship Id="rId9" Type="http://schemas.openxmlformats.org/officeDocument/2006/relationships/slide" Target="slide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audio" Target="../media/audio2.wav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image" Target="../media/image11.png"/><Relationship Id="rId5" Type="http://schemas.openxmlformats.org/officeDocument/2006/relationships/image" Target="../media/image6.gif"/><Relationship Id="rId10" Type="http://schemas.openxmlformats.org/officeDocument/2006/relationships/image" Target="../media/image10.png"/><Relationship Id="rId4" Type="http://schemas.openxmlformats.org/officeDocument/2006/relationships/image" Target="../media/image5.gif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3284984"/>
            <a:ext cx="6400800" cy="576064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2060"/>
                </a:solidFill>
                <a:hlinkClick r:id="rId2" action="ppaction://hlinksldjump"/>
              </a:rPr>
              <a:t>Содержание</a:t>
            </a:r>
            <a:r>
              <a:rPr lang="ru-RU" b="1" dirty="0" smtClean="0">
                <a:solidFill>
                  <a:srgbClr val="002060"/>
                </a:solidFill>
              </a:rPr>
              <a:t> (слайд 2)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51520" y="4725144"/>
            <a:ext cx="8640960" cy="576064"/>
          </a:xfrm>
          <a:prstGeom prst="rect">
            <a:avLst/>
          </a:prstGeom>
        </p:spPr>
        <p:txBody>
          <a:bodyPr vert="horz" rtlCol="0"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 action="ppaction://hlinksldjump"/>
              </a:rPr>
              <a:t>Методический материал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/ конспект урока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(слайды 26 – 39)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251520" y="5445224"/>
            <a:ext cx="6400800" cy="576064"/>
          </a:xfrm>
          <a:prstGeom prst="rect">
            <a:avLst/>
          </a:prstGeom>
        </p:spPr>
        <p:txBody>
          <a:bodyPr vert="horz" rtlCol="0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4" action="ppaction://hlinksldjump"/>
              </a:rPr>
              <a:t>Использованный материал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(слайд 40)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251520" y="4005064"/>
            <a:ext cx="6400800" cy="576064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5" action="ppaction://hlinksldjump"/>
              </a:rPr>
              <a:t>Аннотация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(слайды 23 – 25)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251520" y="0"/>
            <a:ext cx="8568952" cy="2924944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Учитель: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0" u="none" strike="noStrike" kern="1200" cap="none" spc="0" normalizeH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Жаркова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Татьяна Александровна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lang="ru-RU" sz="2800" b="1" baseline="0" dirty="0" smtClean="0">
                <a:solidFill>
                  <a:srgbClr val="7030A0"/>
                </a:solidFill>
              </a:rPr>
              <a:t>МБОУ</a:t>
            </a:r>
            <a:r>
              <a:rPr lang="ru-RU" sz="2800" b="1" dirty="0" smtClean="0">
                <a:solidFill>
                  <a:srgbClr val="7030A0"/>
                </a:solidFill>
              </a:rPr>
              <a:t> «Средняя общеобразовательная школа №143 с углубленным изучением отдельных предметов» Ново-Савиновского района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lang="ru-RU" sz="2800" b="1" dirty="0" smtClean="0">
                <a:solidFill>
                  <a:srgbClr val="7030A0"/>
                </a:solidFill>
              </a:rPr>
              <a:t>города Казани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251520" y="6093296"/>
            <a:ext cx="6400800" cy="576064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6" action="ppaction://hlinksldjump"/>
              </a:rPr>
              <a:t>Интерактивная игра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(слайды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3 - 22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892480" cy="5328592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Какой сигнал у светофора вверху?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столкнутся пешеход и машина, кто пострадает?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ли играть около дороги?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какой стороне тротуара надо идти?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Какой сигнал у светофора внизу?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у движущейся машины сзади загорелись красные огоньки, что это значит?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Где нужно ждать автобус?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ли обходить трамвай сзади?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какую игру можно играть около перекрестка?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такое «зебра»?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ли ходить и прыгать в автобусе во время движения?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ли выходить на дорогу из-за высоких предметов?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Ответь на максимальное количество вопросов за 30 секунд.</a:t>
            </a:r>
            <a:endParaRPr lang="ru-RU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  <a:hlinkHover r:id="rId2" action="ppaction://hlinksldjump"/>
          </p:cNvPr>
          <p:cNvSpPr/>
          <p:nvPr/>
        </p:nvSpPr>
        <p:spPr>
          <a:xfrm>
            <a:off x="8639944" y="6391648"/>
            <a:ext cx="504056" cy="466352"/>
          </a:xfrm>
          <a:prstGeom prst="actionButtonReturn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040" y="692696"/>
            <a:ext cx="8640960" cy="98072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Будь вежливым.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411760" y="1556792"/>
            <a:ext cx="6480720" cy="1728192"/>
          </a:xfrm>
          <a:prstGeom prst="rect">
            <a:avLst/>
          </a:prstGeom>
        </p:spPr>
        <p:txBody>
          <a:bodyPr vert="horz" rtlCol="0" anchor="ctr">
            <a:normAutofit fontScale="92500" lnSpcReduction="20000"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en-US" sz="2800" b="1" i="0" u="none" strike="noStrike" kern="1200" cap="none" spc="0" normalizeH="0" baseline="0" noProof="0" dirty="0" smtClean="0">
                <a:ln w="11430"/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Белочка </a:t>
            </a:r>
            <a:r>
              <a:rPr lang="ru-RU" altLang="en-US" sz="2800" b="1" dirty="0" smtClean="0">
                <a:ln w="11430"/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rPr>
              <a:t>спросила у Лисицы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altLang="en-US" sz="2800" b="1" i="0" u="none" strike="noStrike" kern="1200" cap="none" spc="0" normalizeH="0" baseline="0" noProof="0" dirty="0" smtClean="0">
                <a:ln w="11430"/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Как доехать до больницы?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altLang="en-US" sz="2800" b="1" dirty="0" smtClean="0">
                <a:ln w="11430"/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rPr>
              <a:t>Отвечать Лиса не стала,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altLang="en-US" sz="2800" b="1" dirty="0" smtClean="0">
                <a:ln w="11430"/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rPr>
              <a:t>Белочке не помогла –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altLang="en-US" sz="2800" b="1" i="0" u="none" strike="noStrike" kern="1200" cap="none" spc="0" normalizeH="0" baseline="0" noProof="0" dirty="0" smtClean="0">
                <a:ln w="11430"/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Очень вредная была!</a:t>
            </a:r>
            <a:endParaRPr kumimoji="0" lang="ru-RU" altLang="en-US" sz="2800" b="1" i="0" u="none" strike="noStrike" kern="1200" cap="none" spc="0" normalizeH="0" baseline="0" noProof="0" dirty="0">
              <a:ln w="11430"/>
              <a:effectLst>
                <a:outerShdw blurRad="44450" dist="41910" dir="360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Управляющая кнопка: возврат 9">
            <a:hlinkClick r:id="rId2" action="ppaction://hlinksldjump" highlightClick="1"/>
            <a:hlinkHover r:id="rId2" action="ppaction://hlinksldjump"/>
          </p:cNvPr>
          <p:cNvSpPr/>
          <p:nvPr/>
        </p:nvSpPr>
        <p:spPr>
          <a:xfrm>
            <a:off x="8639944" y="6391648"/>
            <a:ext cx="504056" cy="466352"/>
          </a:xfrm>
          <a:prstGeom prst="actionButtonReturn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79512" y="3068960"/>
            <a:ext cx="8640960" cy="980728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en-US" sz="44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Готовься к выходу заранее.</a:t>
            </a:r>
            <a:endParaRPr kumimoji="0" lang="ru-RU" altLang="en-US" sz="4400" b="1" i="0" u="none" strike="noStrike" kern="1200" cap="none" spc="0" normalizeH="0" baseline="0" noProof="0" dirty="0">
              <a:ln w="11430"/>
              <a:solidFill>
                <a:srgbClr val="FF0000"/>
              </a:solidFill>
              <a:effectLst>
                <a:outerShdw blurRad="44450" dist="41910" dir="360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23528" y="3861048"/>
            <a:ext cx="6480720" cy="2592288"/>
          </a:xfrm>
          <a:prstGeom prst="rect">
            <a:avLst/>
          </a:prstGeom>
        </p:spPr>
        <p:txBody>
          <a:bodyPr vert="horz" rtlCol="0" anchor="ctr">
            <a:normAutofit fontScale="92500"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en-US" sz="2800" b="1" i="0" u="none" strike="noStrike" kern="1200" cap="none" spc="0" normalizeH="0" baseline="0" noProof="0" dirty="0" smtClean="0">
                <a:ln w="11430"/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Народу в автобусе</a:t>
            </a:r>
            <a:r>
              <a:rPr kumimoji="0" lang="ru-RU" altLang="en-US" sz="2800" b="1" i="0" u="none" strike="noStrike" kern="1200" cap="none" spc="0" normalizeH="0" noProof="0" dirty="0" smtClean="0">
                <a:ln w="11430"/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было полно.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2800" b="1" baseline="0" dirty="0" smtClean="0">
                <a:ln w="11430"/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rPr>
              <a:t>До</a:t>
            </a:r>
            <a:r>
              <a:rPr lang="ru-RU" altLang="en-US" sz="2800" b="1" dirty="0" smtClean="0">
                <a:ln w="11430"/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rPr>
              <a:t> двери добраться Овце мудрено.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en-US" sz="2800" b="1" i="0" u="none" strike="noStrike" kern="1200" cap="none" spc="0" normalizeH="0" baseline="0" noProof="0" dirty="0" smtClean="0">
                <a:ln w="11430"/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Смотрите,</a:t>
            </a:r>
            <a:r>
              <a:rPr kumimoji="0" lang="ru-RU" altLang="en-US" sz="2800" b="1" i="0" u="none" strike="noStrike" kern="1200" cap="none" spc="0" normalizeH="0" noProof="0" dirty="0" smtClean="0">
                <a:ln w="11430"/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ведь это её остановка!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2800" b="1" baseline="0" dirty="0" smtClean="0">
                <a:ln w="11430"/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rPr>
              <a:t>Овца</a:t>
            </a:r>
            <a:r>
              <a:rPr lang="ru-RU" altLang="en-US" sz="2800" b="1" dirty="0" smtClean="0">
                <a:ln w="11430"/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rPr>
              <a:t> устремилась на выход неловко,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en-US" sz="2800" b="1" i="0" u="none" strike="noStrike" kern="1200" cap="none" spc="0" normalizeH="0" baseline="0" noProof="0" dirty="0" smtClean="0">
                <a:ln w="11430"/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Сердилась,</a:t>
            </a:r>
            <a:r>
              <a:rPr kumimoji="0" lang="ru-RU" altLang="en-US" sz="2800" b="1" i="0" u="none" strike="noStrike" kern="1200" cap="none" spc="0" normalizeH="0" noProof="0" dirty="0" smtClean="0">
                <a:ln w="11430"/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толкалась и даже вспотела,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2800" b="1" baseline="0" dirty="0" smtClean="0">
                <a:ln w="11430"/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rPr>
              <a:t>Но</a:t>
            </a:r>
            <a:r>
              <a:rPr lang="ru-RU" altLang="en-US" sz="2800" b="1" dirty="0" smtClean="0">
                <a:ln w="11430"/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rPr>
              <a:t> выйти, однако, она не успела!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51520" y="0"/>
            <a:ext cx="8640960" cy="980728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en-US" sz="4400" b="1" i="0" u="none" strike="noStrike" kern="1200" cap="none" spc="0" normalizeH="0" baseline="0" noProof="0" dirty="0" smtClean="0">
                <a:ln w="11430"/>
                <a:solidFill>
                  <a:srgbClr val="0070C0"/>
                </a:soli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Какое правило необходимо соблюдать?</a:t>
            </a:r>
            <a:endParaRPr kumimoji="0" lang="ru-RU" altLang="en-US" sz="4400" b="1" i="0" u="none" strike="noStrike" kern="1200" cap="none" spc="0" normalizeH="0" baseline="0" noProof="0" dirty="0">
              <a:ln w="11430"/>
              <a:solidFill>
                <a:srgbClr val="0070C0"/>
              </a:solidFill>
              <a:effectLst>
                <a:outerShdw blurRad="44450" dist="41910" dir="3600000" algn="tl">
                  <a:srgbClr val="000000">
                    <a:alpha val="50000"/>
                  </a:srgbClr>
                </a:out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3446"/>
            <a:ext cx="2411760" cy="2525702"/>
          </a:xfr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953666"/>
            <a:ext cx="2339752" cy="2375474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640960" cy="98072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Уступай место старшим.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1844824"/>
            <a:ext cx="6480720" cy="1440160"/>
          </a:xfrm>
          <a:prstGeom prst="rect">
            <a:avLst/>
          </a:prstGeom>
        </p:spPr>
        <p:txBody>
          <a:bodyPr vert="horz" rtlCol="0" anchor="ctr">
            <a:normAutofit fontScale="92500" lnSpcReduction="20000"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lang="ru-RU" sz="2800" b="1" dirty="0" smtClean="0"/>
              <a:t>Лев, и сильный, и большой,</a:t>
            </a:r>
          </a:p>
          <a:p>
            <a:r>
              <a:rPr lang="ru-RU" sz="2800" b="1" dirty="0" smtClean="0"/>
              <a:t>Место бабушке больной</a:t>
            </a:r>
          </a:p>
          <a:p>
            <a:r>
              <a:rPr lang="ru-RU" sz="2800" b="1" dirty="0" smtClean="0"/>
              <a:t>Уступить не захотел.</a:t>
            </a:r>
          </a:p>
          <a:p>
            <a:r>
              <a:rPr lang="ru-RU" sz="2800" b="1" dirty="0" smtClean="0"/>
              <a:t>Она стояла, он сидел.</a:t>
            </a:r>
            <a:endParaRPr lang="ru-RU" altLang="en-US" sz="2800" b="1" dirty="0" smtClean="0">
              <a:ln w="11430"/>
              <a:effectLst>
                <a:outerShdw blurRad="44450" dist="41910" dir="3600000" algn="tl">
                  <a:srgbClr val="000000">
                    <a:alpha val="5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8" name="Управляющая кнопка: возврат 7">
            <a:hlinkClick r:id="rId2" action="ppaction://hlinksldjump" highlightClick="1"/>
            <a:hlinkHover r:id="rId2" action="ppaction://hlinksldjump"/>
          </p:cNvPr>
          <p:cNvSpPr/>
          <p:nvPr/>
        </p:nvSpPr>
        <p:spPr>
          <a:xfrm>
            <a:off x="8639944" y="6391648"/>
            <a:ext cx="504056" cy="466352"/>
          </a:xfrm>
          <a:prstGeom prst="actionButtonReturn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339752" y="4437112"/>
            <a:ext cx="6480720" cy="144016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lang="ru-RU" sz="2800" b="1" dirty="0" smtClean="0"/>
              <a:t>Чтобы двери тебя не прижали</a:t>
            </a:r>
          </a:p>
          <a:p>
            <a:r>
              <a:rPr lang="ru-RU" altLang="en-US" sz="2800" b="1" dirty="0" smtClean="0">
                <a:ln w="11430"/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rPr>
              <a:t>Быть подальше от них постарайся </a:t>
            </a:r>
          </a:p>
          <a:p>
            <a:r>
              <a:rPr lang="ru-RU" altLang="en-US" sz="2800" b="1" dirty="0" smtClean="0">
                <a:ln w="11430"/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rPr>
              <a:t>И от входа в салон пробирайся.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51520" y="0"/>
            <a:ext cx="8640960" cy="114300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en-US" sz="4400" b="1" i="0" u="none" strike="noStrike" kern="1200" cap="none" spc="0" normalizeH="0" baseline="0" noProof="0" dirty="0" smtClean="0">
                <a:ln w="11430"/>
                <a:solidFill>
                  <a:srgbClr val="0070C0"/>
                </a:soli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Какое правило необходимо соблюдать?</a:t>
            </a:r>
            <a:endParaRPr kumimoji="0" lang="ru-RU" altLang="en-US" sz="4400" b="1" i="0" u="none" strike="noStrike" kern="1200" cap="none" spc="0" normalizeH="0" baseline="0" noProof="0" dirty="0">
              <a:ln w="11430"/>
              <a:solidFill>
                <a:srgbClr val="0070C0"/>
              </a:solidFill>
              <a:effectLst>
                <a:outerShdw blurRad="44450" dist="41910" dir="3600000" algn="tl">
                  <a:srgbClr val="000000">
                    <a:alpha val="50000"/>
                  </a:srgbClr>
                </a:out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195736" y="3645024"/>
            <a:ext cx="6948264" cy="980728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en-US" sz="44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Не стой у дверей.</a:t>
            </a:r>
            <a:endParaRPr kumimoji="0" lang="ru-RU" altLang="en-US" sz="4400" b="1" i="0" u="none" strike="noStrike" kern="1200" cap="none" spc="0" normalizeH="0" baseline="0" noProof="0" dirty="0">
              <a:ln w="11430"/>
              <a:solidFill>
                <a:srgbClr val="FF0000"/>
              </a:solidFill>
              <a:effectLst>
                <a:outerShdw blurRad="44450" dist="41910" dir="360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462868"/>
            <a:ext cx="2088232" cy="2459867"/>
          </a:xfrm>
          <a:effectLst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7" y="3627843"/>
            <a:ext cx="2363255" cy="2763805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1143000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Категория «</a:t>
            </a:r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Пожар</a:t>
            </a:r>
            <a:r>
              <a:rPr lang="ru-RU" sz="6000" dirty="0" smtClean="0">
                <a:solidFill>
                  <a:srgbClr val="FF0000"/>
                </a:solidFill>
              </a:rPr>
              <a:t>»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1988840"/>
            <a:ext cx="6372200" cy="2160240"/>
          </a:xfrm>
          <a:prstGeom prst="rect">
            <a:avLst/>
          </a:prstGeom>
          <a:solidFill>
            <a:srgbClr val="7030A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Правила поведения при пожаре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20" name="Управляющая кнопка: настраиваемая 19">
            <a:hlinkClick r:id="rId2" action="ppaction://hlinksldjump" highlightClick="1"/>
          </p:cNvPr>
          <p:cNvSpPr/>
          <p:nvPr/>
        </p:nvSpPr>
        <p:spPr>
          <a:xfrm>
            <a:off x="6372200" y="1988840"/>
            <a:ext cx="1368152" cy="2160240"/>
          </a:xfrm>
          <a:prstGeom prst="actionButtonBlank">
            <a:avLst/>
          </a:prstGeom>
          <a:solidFill>
            <a:srgbClr val="FF0066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3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>
            <a:hlinkClick r:id="rId3" action="ppaction://hlinksldjump"/>
          </p:cNvPr>
          <p:cNvSpPr/>
          <p:nvPr/>
        </p:nvSpPr>
        <p:spPr>
          <a:xfrm>
            <a:off x="7775848" y="1988840"/>
            <a:ext cx="1368152" cy="2160240"/>
          </a:xfrm>
          <a:prstGeom prst="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3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9" name="Управляющая кнопка: домой 8">
            <a:hlinkClick r:id="rId4" action="ppaction://hlinksldjump" highlightClick="1"/>
            <a:hlinkHover r:id="rId4" action="ppaction://hlinksldjump"/>
          </p:cNvPr>
          <p:cNvSpPr/>
          <p:nvPr/>
        </p:nvSpPr>
        <p:spPr>
          <a:xfrm>
            <a:off x="8569128" y="0"/>
            <a:ext cx="574872" cy="548680"/>
          </a:xfrm>
          <a:prstGeom prst="actionButtonHom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6156176" cy="112474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b="1" dirty="0" smtClean="0"/>
              <a:t>Если произошло возгорание электроприборов, можно ли их заливать водой?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43608" y="1628800"/>
            <a:ext cx="1512168" cy="9144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Да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32040" y="1628800"/>
            <a:ext cx="1512168" cy="9144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Нет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7" name="Содержимое 3" descr="animashki-deti-75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80528" y="1196752"/>
            <a:ext cx="1381125" cy="1381125"/>
          </a:xfrm>
          <a:prstGeom prst="rect">
            <a:avLst/>
          </a:prstGeom>
        </p:spPr>
      </p:pic>
      <p:pic>
        <p:nvPicPr>
          <p:cNvPr id="9" name="Содержимое 7" descr="animashki-deti-50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28184" y="1268760"/>
            <a:ext cx="1381125" cy="1381125"/>
          </a:xfrm>
          <a:prstGeom prst="rect">
            <a:avLst/>
          </a:prstGeom>
        </p:spPr>
      </p:pic>
      <p:sp>
        <p:nvSpPr>
          <p:cNvPr id="10" name="Содержимое 2"/>
          <p:cNvSpPr txBox="1">
            <a:spLocks/>
          </p:cNvSpPr>
          <p:nvPr/>
        </p:nvSpPr>
        <p:spPr>
          <a:xfrm>
            <a:off x="0" y="2492896"/>
            <a:ext cx="9144000" cy="820688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Можно ли открывать окна во время пожара?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483768" y="5373216"/>
            <a:ext cx="1512168" cy="914400"/>
          </a:xfrm>
          <a:prstGeom prst="round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Да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51520" y="3284984"/>
            <a:ext cx="1512168" cy="914400"/>
          </a:xfrm>
          <a:prstGeom prst="round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Да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012160" y="5373216"/>
            <a:ext cx="1512168" cy="914400"/>
          </a:xfrm>
          <a:prstGeom prst="round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Нет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012160" y="3284984"/>
            <a:ext cx="1512168" cy="914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Нет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19" name="Содержимое 3" descr="animashki-deti-75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6296" y="4941168"/>
            <a:ext cx="1381125" cy="1381125"/>
          </a:xfrm>
          <a:prstGeom prst="rect">
            <a:avLst/>
          </a:prstGeom>
        </p:spPr>
      </p:pic>
      <p:pic>
        <p:nvPicPr>
          <p:cNvPr id="20" name="Содержимое 3" descr="animashki-deti-75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2924944"/>
            <a:ext cx="1381125" cy="1381125"/>
          </a:xfrm>
          <a:prstGeom prst="rect">
            <a:avLst/>
          </a:prstGeom>
        </p:spPr>
      </p:pic>
      <p:pic>
        <p:nvPicPr>
          <p:cNvPr id="21" name="Содержимое 7" descr="animashki-deti-50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07904" y="4941168"/>
            <a:ext cx="1381125" cy="1381125"/>
          </a:xfrm>
          <a:prstGeom prst="rect">
            <a:avLst/>
          </a:prstGeom>
        </p:spPr>
      </p:pic>
      <p:pic>
        <p:nvPicPr>
          <p:cNvPr id="22" name="Содержимое 7" descr="animashki-deti-50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36296" y="2924944"/>
            <a:ext cx="1381125" cy="1381125"/>
          </a:xfrm>
          <a:prstGeom prst="rect">
            <a:avLst/>
          </a:prstGeom>
        </p:spPr>
      </p:pic>
      <p:sp>
        <p:nvSpPr>
          <p:cNvPr id="26" name="Содержимое 2"/>
          <p:cNvSpPr txBox="1">
            <a:spLocks/>
          </p:cNvSpPr>
          <p:nvPr/>
        </p:nvSpPr>
        <p:spPr>
          <a:xfrm>
            <a:off x="2411760" y="4077072"/>
            <a:ext cx="6732240" cy="820688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Нужно ли покинуть помещение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пр</a:t>
            </a:r>
            <a:r>
              <a:rPr lang="ru-RU" sz="3200" b="1" dirty="0" smtClean="0">
                <a:cs typeface="Times New Roman" pitchFamily="18" charset="0"/>
              </a:rPr>
              <a:t>и пожаре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Times New Roman" pitchFamily="18" charset="0"/>
              </a:rPr>
              <a:t>?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Times New Roman" pitchFamily="18" charset="0"/>
            </a:endParaRPr>
          </a:p>
        </p:txBody>
      </p:sp>
      <p:sp>
        <p:nvSpPr>
          <p:cNvPr id="27" name="Управляющая кнопка: возврат 26">
            <a:hlinkClick r:id="rId6" action="ppaction://hlinksldjump" highlightClick="1"/>
            <a:hlinkHover r:id="rId6" action="ppaction://hlinksldjump"/>
          </p:cNvPr>
          <p:cNvSpPr/>
          <p:nvPr/>
        </p:nvSpPr>
        <p:spPr>
          <a:xfrm>
            <a:off x="8639944" y="6391648"/>
            <a:ext cx="504056" cy="466352"/>
          </a:xfrm>
          <a:prstGeom prst="actionButtonReturn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4967" y="0"/>
            <a:ext cx="1919033" cy="179109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88056"/>
            <a:ext cx="2123728" cy="2175951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2"/>
          <p:cNvSpPr>
            <a:spLocks noGrp="1"/>
          </p:cNvSpPr>
          <p:nvPr>
            <p:ph idx="1"/>
          </p:nvPr>
        </p:nvSpPr>
        <p:spPr>
          <a:xfrm>
            <a:off x="2483768" y="0"/>
            <a:ext cx="6660232" cy="1196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Можно ли пользоваться лифтом во время пожара?</a:t>
            </a:r>
            <a:endParaRPr lang="ru-RU" b="1" dirty="0"/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0" y="2132856"/>
            <a:ext cx="9144000" cy="820688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 время пожара прятаться нельзя.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179512" y="3933056"/>
            <a:ext cx="8640960" cy="820688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 пожаре необходимо звонить по 01.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347864" y="1124744"/>
            <a:ext cx="1512168" cy="914400"/>
          </a:xfrm>
          <a:prstGeom prst="round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Да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51520" y="4869160"/>
            <a:ext cx="1512168" cy="914400"/>
          </a:xfrm>
          <a:prstGeom prst="roundRect">
            <a:avLst/>
          </a:prstGeom>
          <a:solidFill>
            <a:srgbClr val="FFD7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Да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51520" y="2852936"/>
            <a:ext cx="1512168" cy="914400"/>
          </a:xfrm>
          <a:prstGeom prst="round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Да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228184" y="1124744"/>
            <a:ext cx="1512168" cy="914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Нет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300192" y="4869160"/>
            <a:ext cx="1512168" cy="9144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Нет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516216" y="2852936"/>
            <a:ext cx="1512168" cy="9144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Нет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22" name="Содержимое 7" descr="animashki-deti-507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52320" y="692696"/>
            <a:ext cx="1381125" cy="1381125"/>
          </a:xfrm>
          <a:prstGeom prst="rect">
            <a:avLst/>
          </a:prstGeom>
        </p:spPr>
      </p:pic>
      <p:pic>
        <p:nvPicPr>
          <p:cNvPr id="23" name="Содержимое 7" descr="animashki-deti-507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4509120"/>
            <a:ext cx="1381125" cy="1381125"/>
          </a:xfrm>
          <a:prstGeom prst="rect">
            <a:avLst/>
          </a:prstGeom>
        </p:spPr>
      </p:pic>
      <p:pic>
        <p:nvPicPr>
          <p:cNvPr id="24" name="Содержимое 7" descr="animashki-deti-507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2492896"/>
            <a:ext cx="1381125" cy="1381125"/>
          </a:xfrm>
          <a:prstGeom prst="rect">
            <a:avLst/>
          </a:prstGeom>
        </p:spPr>
      </p:pic>
      <p:pic>
        <p:nvPicPr>
          <p:cNvPr id="25" name="Содержимое 3" descr="animashki-deti-75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67744" y="692696"/>
            <a:ext cx="1381125" cy="1381125"/>
          </a:xfrm>
          <a:prstGeom prst="rect">
            <a:avLst/>
          </a:prstGeom>
        </p:spPr>
      </p:pic>
      <p:pic>
        <p:nvPicPr>
          <p:cNvPr id="26" name="Содержимое 3" descr="animashki-deti-75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762875" y="4509120"/>
            <a:ext cx="1381125" cy="1381125"/>
          </a:xfrm>
          <a:prstGeom prst="rect">
            <a:avLst/>
          </a:prstGeom>
        </p:spPr>
      </p:pic>
      <p:pic>
        <p:nvPicPr>
          <p:cNvPr id="27" name="Содержимое 3" descr="animashki-deti-75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762875" y="2492896"/>
            <a:ext cx="1381125" cy="1381125"/>
          </a:xfrm>
          <a:prstGeom prst="rect">
            <a:avLst/>
          </a:prstGeom>
        </p:spPr>
      </p:pic>
      <p:sp>
        <p:nvSpPr>
          <p:cNvPr id="32" name="Управляющая кнопка: возврат 31">
            <a:hlinkClick r:id="rId6" action="ppaction://hlinksldjump" highlightClick="1"/>
            <a:hlinkHover r:id="rId6" action="ppaction://hlinksldjump"/>
          </p:cNvPr>
          <p:cNvSpPr/>
          <p:nvPr/>
        </p:nvSpPr>
        <p:spPr>
          <a:xfrm>
            <a:off x="8639944" y="6391648"/>
            <a:ext cx="504056" cy="466352"/>
          </a:xfrm>
          <a:prstGeom prst="actionButtonReturn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958"/>
            <a:ext cx="2650105" cy="199809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885" y="4512532"/>
            <a:ext cx="2803558" cy="2012812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1143000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Категория «</a:t>
            </a:r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Преступность</a:t>
            </a:r>
            <a:r>
              <a:rPr lang="ru-RU" sz="6000" dirty="0" smtClean="0">
                <a:solidFill>
                  <a:srgbClr val="FF0000"/>
                </a:solidFill>
              </a:rPr>
              <a:t>»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1988840"/>
            <a:ext cx="3635896" cy="2160240"/>
          </a:xfrm>
          <a:prstGeom prst="rect">
            <a:avLst/>
          </a:prstGeom>
          <a:solidFill>
            <a:srgbClr val="7030A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Дома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20" name="Управляющая кнопка: настраиваемая 19">
            <a:hlinkClick r:id="rId2" action="ppaction://hlinksldjump" highlightClick="1"/>
          </p:cNvPr>
          <p:cNvSpPr/>
          <p:nvPr/>
        </p:nvSpPr>
        <p:spPr>
          <a:xfrm>
            <a:off x="6372200" y="1988840"/>
            <a:ext cx="1368152" cy="2160240"/>
          </a:xfrm>
          <a:prstGeom prst="actionButtonBlank">
            <a:avLst/>
          </a:prstGeom>
          <a:solidFill>
            <a:srgbClr val="66FF33"/>
          </a:solidFill>
          <a:ln>
            <a:solidFill>
              <a:srgbClr val="66FF33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4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>
            <a:hlinkClick r:id="rId3" action="ppaction://hlinksldjump"/>
          </p:cNvPr>
          <p:cNvSpPr/>
          <p:nvPr/>
        </p:nvSpPr>
        <p:spPr>
          <a:xfrm>
            <a:off x="5004048" y="1988840"/>
            <a:ext cx="1368152" cy="2160240"/>
          </a:xfrm>
          <a:prstGeom prst="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2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30" name="Управляющая кнопка: настраиваемая 29">
            <a:hlinkClick r:id="rId4" action="ppaction://hlinksldjump" highlightClick="1"/>
          </p:cNvPr>
          <p:cNvSpPr/>
          <p:nvPr/>
        </p:nvSpPr>
        <p:spPr>
          <a:xfrm>
            <a:off x="7775848" y="4149080"/>
            <a:ext cx="1368152" cy="1152128"/>
          </a:xfrm>
          <a:prstGeom prst="actionButtonBlank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7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31" name="Управляющая кнопка: настраиваемая 30">
            <a:hlinkClick r:id="rId5" action="ppaction://hlinksldjump" highlightClick="1"/>
          </p:cNvPr>
          <p:cNvSpPr/>
          <p:nvPr/>
        </p:nvSpPr>
        <p:spPr>
          <a:xfrm>
            <a:off x="7775848" y="5301208"/>
            <a:ext cx="1368152" cy="1152128"/>
          </a:xfrm>
          <a:prstGeom prst="actionButtonBlank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7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4149080"/>
            <a:ext cx="7740352" cy="1152128"/>
          </a:xfrm>
          <a:prstGeom prst="rect">
            <a:avLst/>
          </a:prstGeom>
          <a:solidFill>
            <a:srgbClr val="D60093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На улице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9" name="Управляющая кнопка: настраиваемая 8">
            <a:hlinkClick r:id="rId6" action="ppaction://hlinksldjump" highlightClick="1"/>
          </p:cNvPr>
          <p:cNvSpPr/>
          <p:nvPr/>
        </p:nvSpPr>
        <p:spPr>
          <a:xfrm>
            <a:off x="3635896" y="1988840"/>
            <a:ext cx="1368152" cy="2160240"/>
          </a:xfrm>
          <a:prstGeom prst="actionButtonBlank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2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7" action="ppaction://hlinksldjump" highlightClick="1"/>
          </p:cNvPr>
          <p:cNvSpPr/>
          <p:nvPr/>
        </p:nvSpPr>
        <p:spPr>
          <a:xfrm>
            <a:off x="7775848" y="1988840"/>
            <a:ext cx="1368152" cy="2160240"/>
          </a:xfrm>
          <a:prstGeom prst="actionButtonBlank">
            <a:avLst/>
          </a:prstGeom>
          <a:solidFill>
            <a:srgbClr val="FF0066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4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5301208"/>
            <a:ext cx="7740352" cy="1152128"/>
          </a:xfrm>
          <a:prstGeom prst="rect">
            <a:avLst/>
          </a:prstGeom>
          <a:solidFill>
            <a:srgbClr val="3333CC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В транспорте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2" name="Управляющая кнопка: домой 11">
            <a:hlinkClick r:id="rId8" action="ppaction://hlinksldjump" highlightClick="1"/>
            <a:hlinkHover r:id="rId8" action="ppaction://hlinksldjump"/>
          </p:cNvPr>
          <p:cNvSpPr/>
          <p:nvPr/>
        </p:nvSpPr>
        <p:spPr>
          <a:xfrm>
            <a:off x="8569128" y="0"/>
            <a:ext cx="574872" cy="548680"/>
          </a:xfrm>
          <a:prstGeom prst="actionButtonHom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51520" y="0"/>
            <a:ext cx="8640960" cy="620688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en-US" sz="4400" b="1" i="0" u="none" strike="noStrike" kern="1200" cap="none" spc="0" normalizeH="0" baseline="0" noProof="0" dirty="0" smtClean="0">
                <a:ln w="11430"/>
                <a:solidFill>
                  <a:srgbClr val="0070C0"/>
                </a:soli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Вставь пропущенные слова</a:t>
            </a:r>
            <a:endParaRPr kumimoji="0" lang="ru-RU" altLang="en-US" sz="4400" b="1" i="0" u="none" strike="noStrike" kern="1200" cap="none" spc="0" normalizeH="0" baseline="0" noProof="0" dirty="0">
              <a:ln w="11430"/>
              <a:solidFill>
                <a:srgbClr val="0070C0"/>
              </a:solidFill>
              <a:effectLst>
                <a:outerShdw blurRad="44450" dist="41910" dir="3600000" algn="tl">
                  <a:srgbClr val="000000">
                    <a:alpha val="50000"/>
                  </a:srgbClr>
                </a:out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18" name="Управляющая кнопка: возврат 17">
            <a:hlinkClick r:id="rId2" action="ppaction://hlinksldjump" highlightClick="1"/>
            <a:hlinkHover r:id="rId2" action="ppaction://hlinksldjump"/>
          </p:cNvPr>
          <p:cNvSpPr/>
          <p:nvPr/>
        </p:nvSpPr>
        <p:spPr>
          <a:xfrm>
            <a:off x="8639944" y="6391648"/>
            <a:ext cx="504056" cy="466352"/>
          </a:xfrm>
          <a:prstGeom prst="actionButtonReturn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086" y="620688"/>
            <a:ext cx="4702874" cy="5698374"/>
          </a:xfrm>
          <a:effectLst>
            <a:softEdge rad="127000"/>
          </a:effectLst>
        </p:spPr>
      </p:pic>
      <p:sp>
        <p:nvSpPr>
          <p:cNvPr id="19" name="Скругленный прямоугольник 18"/>
          <p:cNvSpPr/>
          <p:nvPr/>
        </p:nvSpPr>
        <p:spPr>
          <a:xfrm>
            <a:off x="251520" y="2266552"/>
            <a:ext cx="3816424" cy="11521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Если в дверь звонит звонок -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Посмотри сперва в глазок,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728855" y="2924944"/>
            <a:ext cx="1224136" cy="216024"/>
          </a:xfrm>
          <a:prstGeom prst="rect">
            <a:avLst/>
          </a:prstGeom>
          <a:solidFill>
            <a:schemeClr val="bg1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051720" y="3212976"/>
            <a:ext cx="3528392" cy="11521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Кто пришёл к тебе, узнай,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Но чужим не открывай!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779912" y="3861048"/>
            <a:ext cx="1224136" cy="216024"/>
          </a:xfrm>
          <a:prstGeom prst="rect">
            <a:avLst/>
          </a:prstGeom>
          <a:solidFill>
            <a:schemeClr val="bg1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203848" y="4149080"/>
            <a:ext cx="3563888" cy="11521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Если нет глазка, тогда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≪Кто там?≫ спрашивай всегда.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635896" y="4581128"/>
            <a:ext cx="936104" cy="288032"/>
          </a:xfrm>
          <a:prstGeom prst="rect">
            <a:avLst/>
          </a:prstGeom>
          <a:solidFill>
            <a:schemeClr val="bg1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391980" y="5239520"/>
            <a:ext cx="3888432" cy="11521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Если в дверь начнут ломиться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То звони скорей в полицию!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804248" y="6021288"/>
            <a:ext cx="1080120" cy="216024"/>
          </a:xfrm>
          <a:prstGeom prst="rect">
            <a:avLst/>
          </a:prstGeom>
          <a:solidFill>
            <a:schemeClr val="bg1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3956" y="620688"/>
            <a:ext cx="6140044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51520" y="0"/>
            <a:ext cx="8640960" cy="620688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en-US" sz="4400" b="1" i="0" u="none" strike="noStrike" kern="1200" cap="none" spc="0" normalizeH="0" baseline="0" noProof="0" dirty="0" smtClean="0">
                <a:ln w="11430"/>
                <a:solidFill>
                  <a:srgbClr val="0070C0"/>
                </a:soli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Вставь пропущенные слова</a:t>
            </a:r>
            <a:endParaRPr kumimoji="0" lang="ru-RU" altLang="en-US" sz="4400" b="1" i="0" u="none" strike="noStrike" kern="1200" cap="none" spc="0" normalizeH="0" baseline="0" noProof="0" dirty="0">
              <a:ln w="11430"/>
              <a:solidFill>
                <a:srgbClr val="0070C0"/>
              </a:solidFill>
              <a:effectLst>
                <a:outerShdw blurRad="44450" dist="41910" dir="3600000" algn="tl">
                  <a:srgbClr val="000000">
                    <a:alpha val="50000"/>
                  </a:srgbClr>
                </a:out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87624" y="620688"/>
            <a:ext cx="5400600" cy="11521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Незнакомец в подъезде зачем-то стоит,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У него подозрительный, замкнутый вид.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5301208"/>
            <a:ext cx="5076056" cy="11521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Дверь ключами при нём не спеши открывать,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Лучше сам из подъезда уйди погулять.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07904" y="6093296"/>
            <a:ext cx="1080120" cy="216024"/>
          </a:xfrm>
          <a:prstGeom prst="rect">
            <a:avLst/>
          </a:prstGeom>
          <a:solidFill>
            <a:schemeClr val="bg1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5805264"/>
            <a:ext cx="1296144" cy="216024"/>
          </a:xfrm>
          <a:prstGeom prst="rect">
            <a:avLst/>
          </a:prstGeom>
          <a:solidFill>
            <a:schemeClr val="bg1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возврат 9">
            <a:hlinkClick r:id="" action="ppaction://noaction" highlightClick="1"/>
            <a:hlinkHover r:id="rId3" action="ppaction://hlinksldjump"/>
          </p:cNvPr>
          <p:cNvSpPr/>
          <p:nvPr/>
        </p:nvSpPr>
        <p:spPr>
          <a:xfrm>
            <a:off x="8639944" y="6391648"/>
            <a:ext cx="504056" cy="466352"/>
          </a:xfrm>
          <a:prstGeom prst="actionButtonReturn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51520" y="0"/>
            <a:ext cx="8640960" cy="620688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en-US" sz="4400" b="1" i="0" u="none" strike="noStrike" kern="1200" cap="none" spc="0" normalizeH="0" baseline="0" noProof="0" dirty="0" smtClean="0">
                <a:ln w="11430"/>
                <a:solidFill>
                  <a:srgbClr val="0070C0"/>
                </a:soli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Вставь пропущенные слова</a:t>
            </a:r>
            <a:endParaRPr kumimoji="0" lang="ru-RU" altLang="en-US" sz="4400" b="1" i="0" u="none" strike="noStrike" kern="1200" cap="none" spc="0" normalizeH="0" baseline="0" noProof="0" dirty="0">
              <a:ln w="11430"/>
              <a:solidFill>
                <a:srgbClr val="0070C0"/>
              </a:solidFill>
              <a:effectLst>
                <a:outerShdw blurRad="44450" dist="41910" dir="3600000" algn="tl">
                  <a:srgbClr val="000000">
                    <a:alpha val="50000"/>
                  </a:srgbClr>
                </a:out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11" name="Управляющая кнопка: возврат 10">
            <a:hlinkClick r:id="rId2" action="ppaction://hlinksldjump" highlightClick="1"/>
            <a:hlinkHover r:id="rId2" action="ppaction://hlinksldjump"/>
          </p:cNvPr>
          <p:cNvSpPr/>
          <p:nvPr/>
        </p:nvSpPr>
        <p:spPr>
          <a:xfrm>
            <a:off x="8639944" y="6391648"/>
            <a:ext cx="504056" cy="466352"/>
          </a:xfrm>
          <a:prstGeom prst="actionButtonReturn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836712"/>
            <a:ext cx="5070711" cy="5698015"/>
          </a:xfrm>
          <a:effectLst>
            <a:softEdge rad="127000"/>
          </a:effec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1691680" y="620688"/>
            <a:ext cx="3888432" cy="11521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Если квартира твоя высоко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И добираться туда нелегко,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491880" y="1556792"/>
            <a:ext cx="4752528" cy="11521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Пользуйся лифтом, но только учти: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В лифт с незнакомцами не заходи!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876256" y="2204864"/>
            <a:ext cx="864096" cy="216024"/>
          </a:xfrm>
          <a:prstGeom prst="rect">
            <a:avLst/>
          </a:prstGeom>
          <a:solidFill>
            <a:schemeClr val="bg1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175448" y="4221088"/>
            <a:ext cx="4968552" cy="11521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Могут обидеть тебя, напугать,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Можешь серьёзно тогда пострадать...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308304" y="4869160"/>
            <a:ext cx="1368152" cy="216024"/>
          </a:xfrm>
          <a:prstGeom prst="rect">
            <a:avLst/>
          </a:prstGeom>
          <a:solidFill>
            <a:schemeClr val="bg1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85010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Содержание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6021288"/>
          </a:xfrm>
        </p:spPr>
        <p:txBody>
          <a:bodyPr>
            <a:normAutofit lnSpcReduction="10000"/>
          </a:bodyPr>
          <a:lstStyle/>
          <a:p>
            <a:pPr marL="571500" indent="-571500">
              <a:buNone/>
            </a:pPr>
            <a:r>
              <a:rPr lang="ru-RU" sz="2000" b="1" dirty="0" smtClean="0"/>
              <a:t>I Организационный момент.</a:t>
            </a:r>
          </a:p>
          <a:p>
            <a:pPr marL="571500" lvl="0" indent="-571500">
              <a:buNone/>
            </a:pPr>
            <a:r>
              <a:rPr lang="ru-RU" sz="2000" b="1" dirty="0" smtClean="0"/>
              <a:t>II Сообщение темы и цели мероприятия.</a:t>
            </a:r>
          </a:p>
          <a:p>
            <a:pPr marL="571500" indent="-571500">
              <a:buNone/>
            </a:pPr>
            <a:r>
              <a:rPr lang="ru-RU" sz="2000" b="1" dirty="0" smtClean="0"/>
              <a:t>III Тест.</a:t>
            </a:r>
          </a:p>
          <a:p>
            <a:pPr marL="571500" indent="-571500">
              <a:buNone/>
            </a:pPr>
            <a:r>
              <a:rPr lang="ru-RU" sz="2000" b="1" dirty="0" smtClean="0"/>
              <a:t>IV Правила игры.</a:t>
            </a:r>
          </a:p>
          <a:p>
            <a:pPr marL="571500" lvl="0" indent="-571500">
              <a:buNone/>
            </a:pPr>
            <a:r>
              <a:rPr lang="ru-RU" sz="2000" b="1" dirty="0" smtClean="0"/>
              <a:t>V Интерактивная игра по теме: «Научись себя беречь»</a:t>
            </a:r>
          </a:p>
          <a:p>
            <a:pPr marL="571500" lvl="0" indent="-571500">
              <a:buNone/>
            </a:pPr>
            <a:r>
              <a:rPr lang="ru-RU" sz="2000" b="1" dirty="0" smtClean="0"/>
              <a:t>   1. Тема: «Дорога».</a:t>
            </a:r>
          </a:p>
          <a:p>
            <a:pPr marL="571500" indent="-571500"/>
            <a:r>
              <a:rPr lang="ru-RU" sz="2000" b="1" dirty="0" smtClean="0"/>
              <a:t>Категория: «Дорожные знаки»</a:t>
            </a:r>
          </a:p>
          <a:p>
            <a:pPr marL="571500" indent="-571500"/>
            <a:r>
              <a:rPr lang="ru-RU" sz="2000" b="1" dirty="0" smtClean="0"/>
              <a:t>Категория: «Правила дорожного движения»</a:t>
            </a:r>
          </a:p>
          <a:p>
            <a:r>
              <a:rPr lang="ru-RU" sz="2000" b="1" dirty="0" smtClean="0"/>
              <a:t>     Категория: «Правила дорожного движения» (капитанский вопрос)</a:t>
            </a:r>
          </a:p>
          <a:p>
            <a:pPr marL="457200" indent="-457200">
              <a:buNone/>
            </a:pPr>
            <a:r>
              <a:rPr lang="ru-RU" sz="2000" b="1" dirty="0" smtClean="0"/>
              <a:t>   2. Тема: « Пожар».</a:t>
            </a:r>
          </a:p>
          <a:p>
            <a:pPr marL="457200" indent="-457200"/>
            <a:r>
              <a:rPr lang="ru-RU" sz="2000" b="1" dirty="0" smtClean="0"/>
              <a:t>Категория: «Правила поведения при пожаре»</a:t>
            </a:r>
          </a:p>
          <a:p>
            <a:pPr marL="457200" indent="-457200">
              <a:buNone/>
            </a:pPr>
            <a:r>
              <a:rPr lang="ru-RU" sz="2000" b="1" dirty="0" smtClean="0"/>
              <a:t>   3. Тема: «Преступность».</a:t>
            </a:r>
          </a:p>
          <a:p>
            <a:pPr marL="457200" indent="-457200"/>
            <a:r>
              <a:rPr lang="ru-RU" sz="2000" b="1" dirty="0" smtClean="0"/>
              <a:t>Категория: «Дома»</a:t>
            </a:r>
          </a:p>
          <a:p>
            <a:pPr marL="457200" indent="-457200"/>
            <a:r>
              <a:rPr lang="ru-RU" sz="2000" b="1" dirty="0" smtClean="0"/>
              <a:t>Категория: «На улице»</a:t>
            </a:r>
          </a:p>
          <a:p>
            <a:pPr lvl="0">
              <a:buNone/>
            </a:pPr>
            <a:r>
              <a:rPr lang="ru-RU" sz="2000" b="1" dirty="0" smtClean="0"/>
              <a:t>VI Подведение итогов</a:t>
            </a:r>
          </a:p>
          <a:p>
            <a:pPr lvl="0">
              <a:buNone/>
            </a:pPr>
            <a:r>
              <a:rPr lang="ru-RU" sz="2000" b="1" dirty="0" smtClean="0"/>
              <a:t>VII Награждение.</a:t>
            </a:r>
          </a:p>
          <a:p>
            <a:pPr marL="457200" indent="-457200">
              <a:buNone/>
            </a:pPr>
            <a:endParaRPr lang="ru-RU" sz="2400" dirty="0" smtClean="0"/>
          </a:p>
          <a:p>
            <a:pPr marL="457200" indent="-457200">
              <a:buNone/>
            </a:pPr>
            <a:endParaRPr lang="ru-RU" sz="2400" dirty="0" smtClean="0"/>
          </a:p>
          <a:p>
            <a:pPr marL="457200" indent="-457200"/>
            <a:endParaRPr lang="ru-RU" sz="2400" dirty="0" smtClean="0"/>
          </a:p>
          <a:p>
            <a:pPr marL="457200" indent="-457200">
              <a:buFont typeface="+mj-lt"/>
              <a:buAutoNum type="arabicPeriod"/>
            </a:pPr>
            <a:endParaRPr lang="ru-RU" sz="2400" dirty="0" smtClean="0"/>
          </a:p>
          <a:p>
            <a:pPr marL="571500" indent="-571500"/>
            <a:endParaRPr lang="ru-RU" sz="2400" dirty="0" smtClean="0"/>
          </a:p>
          <a:p>
            <a:pPr marL="571500" indent="-571500"/>
            <a:endParaRPr lang="ru-RU" sz="2400" b="1" dirty="0" smtClean="0"/>
          </a:p>
          <a:p>
            <a:pPr marL="571500" indent="-571500">
              <a:buFont typeface="+mj-lt"/>
              <a:buAutoNum type="arabicPeriod"/>
            </a:pPr>
            <a:endParaRPr lang="ru-RU" sz="2400" dirty="0" smtClean="0"/>
          </a:p>
          <a:p>
            <a:pPr marL="571500" indent="-571500">
              <a:buFont typeface="+mj-lt"/>
              <a:buAutoNum type="arabicPeriod"/>
            </a:pPr>
            <a:endParaRPr lang="ru-RU" sz="2400" dirty="0" smtClean="0"/>
          </a:p>
          <a:p>
            <a:pPr marL="571500" indent="-571500">
              <a:buFont typeface="+mj-lt"/>
              <a:buAutoNum type="romanUcPeriod"/>
            </a:pPr>
            <a:endParaRPr lang="ru-RU" sz="2400" dirty="0"/>
          </a:p>
        </p:txBody>
      </p:sp>
      <p:sp>
        <p:nvSpPr>
          <p:cNvPr id="4" name="Управляющая кнопка: назад 3">
            <a:hlinkClick r:id="" action="ppaction://hlinkshowjump?jump=firstslide" highlightClick="1"/>
          </p:cNvPr>
          <p:cNvSpPr/>
          <p:nvPr/>
        </p:nvSpPr>
        <p:spPr>
          <a:xfrm>
            <a:off x="8748464" y="6453336"/>
            <a:ext cx="395536" cy="4046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51520" y="0"/>
            <a:ext cx="8640960" cy="620688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en-US" sz="4400" b="1" i="0" u="none" strike="noStrike" kern="1200" cap="none" spc="0" normalizeH="0" baseline="0" noProof="0" dirty="0" smtClean="0">
                <a:ln w="11430"/>
                <a:solidFill>
                  <a:srgbClr val="0070C0"/>
                </a:soli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Вставь пропущенные слова</a:t>
            </a:r>
            <a:endParaRPr kumimoji="0" lang="ru-RU" altLang="en-US" sz="4400" b="1" i="0" u="none" strike="noStrike" kern="1200" cap="none" spc="0" normalizeH="0" baseline="0" noProof="0" dirty="0">
              <a:ln w="11430"/>
              <a:solidFill>
                <a:srgbClr val="0070C0"/>
              </a:solidFill>
              <a:effectLst>
                <a:outerShdw blurRad="44450" dist="41910" dir="3600000" algn="tl">
                  <a:srgbClr val="000000">
                    <a:alpha val="50000"/>
                  </a:srgbClr>
                </a:out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14" name="Управляющая кнопка: возврат 13">
            <a:hlinkClick r:id="rId2" action="ppaction://hlinksldjump" highlightClick="1"/>
            <a:hlinkHover r:id="rId2" action="ppaction://hlinksldjump"/>
          </p:cNvPr>
          <p:cNvSpPr/>
          <p:nvPr/>
        </p:nvSpPr>
        <p:spPr>
          <a:xfrm>
            <a:off x="8639944" y="6391648"/>
            <a:ext cx="504056" cy="466352"/>
          </a:xfrm>
          <a:prstGeom prst="actionButtonReturn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75" y="908720"/>
            <a:ext cx="5003218" cy="5949280"/>
          </a:xfrm>
        </p:spPr>
      </p:pic>
      <p:sp>
        <p:nvSpPr>
          <p:cNvPr id="15" name="Скругленный прямоугольник 14"/>
          <p:cNvSpPr/>
          <p:nvPr/>
        </p:nvSpPr>
        <p:spPr>
          <a:xfrm>
            <a:off x="2051720" y="620688"/>
            <a:ext cx="4968552" cy="11521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Если в подъезде - зачем? почему?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Люди чужие стоят,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788024" y="1340768"/>
            <a:ext cx="4260442" cy="11521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Лучше тебе не входить одному: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Может, обидеть хотят?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732240" y="1700808"/>
            <a:ext cx="1008112" cy="216024"/>
          </a:xfrm>
          <a:prstGeom prst="rect">
            <a:avLst/>
          </a:prstGeom>
          <a:solidFill>
            <a:schemeClr val="bg1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499992" y="4509120"/>
            <a:ext cx="4548474" cy="11521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Ты попроси у знакомых людей,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Чтоб проводили домой,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300192" y="4869160"/>
            <a:ext cx="1296144" cy="216024"/>
          </a:xfrm>
          <a:prstGeom prst="rect">
            <a:avLst/>
          </a:prstGeom>
          <a:solidFill>
            <a:schemeClr val="bg1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483768" y="5705872"/>
            <a:ext cx="4320480" cy="11521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А оказавшись в квартире своей, 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Двери покрепче закрой!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572000" y="6093296"/>
            <a:ext cx="1152128" cy="216024"/>
          </a:xfrm>
          <a:prstGeom prst="rect">
            <a:avLst/>
          </a:prstGeom>
          <a:solidFill>
            <a:schemeClr val="bg1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644008" y="6309320"/>
            <a:ext cx="864096" cy="288032"/>
          </a:xfrm>
          <a:prstGeom prst="rect">
            <a:avLst/>
          </a:prstGeom>
          <a:solidFill>
            <a:schemeClr val="bg1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 animBg="1"/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1520" y="0"/>
            <a:ext cx="8640960" cy="620688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4400" b="1" dirty="0" smtClean="0">
                <a:ln w="11430"/>
                <a:solidFill>
                  <a:srgbClr val="0070C0"/>
                </a:soli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  <a:ea typeface="+mj-ea"/>
                <a:cs typeface="+mj-cs"/>
              </a:rPr>
              <a:t>Ответь на вопросы.</a:t>
            </a:r>
            <a:endParaRPr kumimoji="0" lang="ru-RU" altLang="en-US" sz="4400" b="1" i="0" u="none" strike="noStrike" kern="1200" cap="none" spc="0" normalizeH="0" baseline="0" noProof="0" dirty="0">
              <a:ln w="11430"/>
              <a:solidFill>
                <a:srgbClr val="0070C0"/>
              </a:solidFill>
              <a:effectLst>
                <a:outerShdw blurRad="44450" dist="41910" dir="3600000" algn="tl">
                  <a:srgbClr val="000000">
                    <a:alpha val="50000"/>
                  </a:srgbClr>
                </a:out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484784"/>
            <a:ext cx="2376264" cy="914400"/>
          </a:xfrm>
          <a:prstGeom prst="rect">
            <a:avLst/>
          </a:prstGeom>
          <a:solidFill>
            <a:srgbClr val="FFFF00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Убегать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1412776"/>
            <a:ext cx="2376264" cy="914400"/>
          </a:xfrm>
          <a:prstGeom prst="rect">
            <a:avLst/>
          </a:prstGeom>
          <a:solidFill>
            <a:srgbClr val="FFFF00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Выполнить требование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2492896"/>
            <a:ext cx="9144000" cy="10801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>
              <a:spcBef>
                <a:spcPct val="20000"/>
              </a:spcBef>
              <a:buClr>
                <a:schemeClr val="tx2"/>
              </a:buClr>
              <a:buSzPct val="50000"/>
              <a:defRPr/>
            </a:pPr>
            <a:r>
              <a:rPr lang="ru-RU" sz="2800" b="1" dirty="0" smtClean="0"/>
              <a:t>Что вы будете делать, если преступник схватил вас?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Char char="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0" y="548680"/>
            <a:ext cx="9144000" cy="936104"/>
          </a:xfrm>
          <a:prstGeom prst="rect">
            <a:avLst/>
          </a:prstGeom>
        </p:spPr>
        <p:txBody>
          <a:bodyPr vert="horz" rtlCol="0">
            <a:normAutofit fontScale="92500" lnSpcReduction="10000"/>
          </a:bodyPr>
          <a:lstStyle/>
          <a:p>
            <a:pPr>
              <a:buNone/>
            </a:pPr>
            <a:r>
              <a:rPr lang="ru-RU" sz="3000" b="1" dirty="0" smtClean="0"/>
              <a:t>Что делать, если машина остановилась и водитель стал требовать, чтобы вы сели в машину?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3356992"/>
            <a:ext cx="2376264" cy="914400"/>
          </a:xfrm>
          <a:prstGeom prst="rect">
            <a:avLst/>
          </a:prstGeom>
          <a:solidFill>
            <a:srgbClr val="FFFF00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Звать на помощь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31840" y="3356992"/>
            <a:ext cx="2376264" cy="914400"/>
          </a:xfrm>
          <a:prstGeom prst="rect">
            <a:avLst/>
          </a:prstGeom>
          <a:solidFill>
            <a:srgbClr val="FFFF00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Вырываться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12160" y="3356992"/>
            <a:ext cx="2664296" cy="914400"/>
          </a:xfrm>
          <a:prstGeom prst="rect">
            <a:avLst/>
          </a:prstGeom>
          <a:solidFill>
            <a:srgbClr val="FFFF00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Не будете сопротивляться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0" y="4365104"/>
            <a:ext cx="9144000" cy="648072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>
              <a:spcBef>
                <a:spcPct val="20000"/>
              </a:spcBef>
              <a:buClr>
                <a:schemeClr val="tx2"/>
              </a:buClr>
              <a:buSzPct val="50000"/>
              <a:defRPr/>
            </a:pPr>
            <a:r>
              <a:rPr lang="ru-RU" sz="2800" b="1" dirty="0" smtClean="0"/>
              <a:t>Как вы поступите, если увидите пьяную компанию?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Char char="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4869160"/>
            <a:ext cx="3096344" cy="914400"/>
          </a:xfrm>
          <a:prstGeom prst="rect">
            <a:avLst/>
          </a:prstGeom>
          <a:solidFill>
            <a:srgbClr val="FFFF00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Прочтете лекцию о вреде алкоголя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11960" y="4869160"/>
            <a:ext cx="3816424" cy="914400"/>
          </a:xfrm>
          <a:prstGeom prst="rect">
            <a:avLst/>
          </a:prstGeom>
          <a:solidFill>
            <a:srgbClr val="FFFF00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Обойдете стороной на приличном расстоянии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7" name="Управляющая кнопка: возврат 16">
            <a:hlinkClick r:id="rId2" action="ppaction://hlinksldjump" highlightClick="1"/>
            <a:hlinkHover r:id="rId2" action="ppaction://hlinksldjump"/>
          </p:cNvPr>
          <p:cNvSpPr/>
          <p:nvPr/>
        </p:nvSpPr>
        <p:spPr>
          <a:xfrm>
            <a:off x="8639944" y="6391648"/>
            <a:ext cx="504056" cy="466352"/>
          </a:xfrm>
          <a:prstGeom prst="actionButtonReturn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 animBg="1"/>
      <p:bldP spid="11" grpId="0" animBg="1"/>
      <p:bldP spid="12" grpId="0" animBg="1"/>
      <p:bldP spid="14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0" y="548680"/>
            <a:ext cx="9144000" cy="1080120"/>
          </a:xfrm>
          <a:prstGeom prst="rect">
            <a:avLst/>
          </a:prstGeom>
        </p:spPr>
        <p:txBody>
          <a:bodyPr vert="horz" rtlCol="0">
            <a:normAutofit fontScale="92500"/>
          </a:bodyPr>
          <a:lstStyle/>
          <a:p>
            <a:pPr>
              <a:buNone/>
            </a:pPr>
            <a:r>
              <a:rPr lang="ru-RU" sz="3000" b="1" dirty="0" smtClean="0"/>
              <a:t>Что надо делать если в городском транспорте незнакомый агрессивный человек пристает к вам?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Char char="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1520" y="0"/>
            <a:ext cx="8640960" cy="620688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4400" b="1" dirty="0" smtClean="0">
                <a:ln w="11430"/>
                <a:solidFill>
                  <a:srgbClr val="0070C0"/>
                </a:soli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  <a:ea typeface="+mj-ea"/>
                <a:cs typeface="+mj-cs"/>
              </a:rPr>
              <a:t>Ответь на вопросы.</a:t>
            </a:r>
            <a:endParaRPr kumimoji="0" lang="ru-RU" altLang="en-US" sz="4400" b="1" i="0" u="none" strike="noStrike" kern="1200" cap="none" spc="0" normalizeH="0" baseline="0" noProof="0" dirty="0">
              <a:ln w="11430"/>
              <a:solidFill>
                <a:srgbClr val="0070C0"/>
              </a:solidFill>
              <a:effectLst>
                <a:outerShdw blurRad="44450" dist="41910" dir="3600000" algn="tl">
                  <a:srgbClr val="000000">
                    <a:alpha val="50000"/>
                  </a:srgbClr>
                </a:out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484784"/>
            <a:ext cx="2376264" cy="914400"/>
          </a:xfrm>
          <a:prstGeom prst="rect">
            <a:avLst/>
          </a:prstGeom>
          <a:solidFill>
            <a:srgbClr val="FFFF00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Пересесть на другое место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1484784"/>
            <a:ext cx="2376264" cy="914400"/>
          </a:xfrm>
          <a:prstGeom prst="rect">
            <a:avLst/>
          </a:prstGeom>
          <a:solidFill>
            <a:srgbClr val="FFFF00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Нагрубить.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96136" y="1484784"/>
            <a:ext cx="3347864" cy="914400"/>
          </a:xfrm>
          <a:prstGeom prst="rect">
            <a:avLst/>
          </a:prstGeom>
          <a:solidFill>
            <a:srgbClr val="FFFF00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Обратиться за помощью к пассажирам или кондуктору.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0" y="2564904"/>
            <a:ext cx="9144000" cy="10801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>
              <a:buNone/>
            </a:pPr>
            <a:r>
              <a:rPr lang="ru-RU" sz="2800" b="1" dirty="0" smtClean="0"/>
              <a:t>Какие преступления в основном совершаются в пассажирском транспорте?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3501008"/>
            <a:ext cx="2376264" cy="914400"/>
          </a:xfrm>
          <a:prstGeom prst="rect">
            <a:avLst/>
          </a:prstGeom>
          <a:solidFill>
            <a:srgbClr val="FFFF00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Кражи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31840" y="3501008"/>
            <a:ext cx="2376264" cy="914400"/>
          </a:xfrm>
          <a:prstGeom prst="rect">
            <a:avLst/>
          </a:prstGeom>
          <a:solidFill>
            <a:srgbClr val="FFFF00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Насилие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0" y="4509120"/>
            <a:ext cx="9144000" cy="10801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>
              <a:buNone/>
            </a:pPr>
            <a:r>
              <a:rPr lang="ru-RU" sz="2800" b="1" dirty="0" smtClean="0"/>
              <a:t>Что вы будете делать, если незнакомый человек пытается вытащить вас из транспорта?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5445224"/>
            <a:ext cx="2376264" cy="914400"/>
          </a:xfrm>
          <a:prstGeom prst="rect">
            <a:avLst/>
          </a:prstGeom>
          <a:solidFill>
            <a:srgbClr val="FFFF00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Пойдете с ним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131840" y="5445224"/>
            <a:ext cx="2376264" cy="914400"/>
          </a:xfrm>
          <a:prstGeom prst="rect">
            <a:avLst/>
          </a:prstGeom>
          <a:solidFill>
            <a:srgbClr val="FFFF00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Позовете на помощь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6" name="Управляющая кнопка: возврат 15">
            <a:hlinkClick r:id="rId2" action="ppaction://hlinksldjump" highlightClick="1"/>
            <a:hlinkHover r:id="rId2" action="ppaction://hlinksldjump"/>
          </p:cNvPr>
          <p:cNvSpPr/>
          <p:nvPr/>
        </p:nvSpPr>
        <p:spPr>
          <a:xfrm>
            <a:off x="8639944" y="6391648"/>
            <a:ext cx="504056" cy="466352"/>
          </a:xfrm>
          <a:prstGeom prst="actionButtonReturn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  <p:bldP spid="13" grpId="0" animBg="1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Аннотация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590465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Данный проект называется «Научись себя беречь».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мероприятия: Формирование у учащихся сознательного и ответственного отношения к вопросам личной безопасности.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создания данной презентации потребовались такие программные обеспечения как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Microsoft Office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2007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 Point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Word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Picture Manager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Adobe Photoshop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Auto GK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/>
          </a:p>
        </p:txBody>
      </p:sp>
      <p:sp>
        <p:nvSpPr>
          <p:cNvPr id="4" name="Управляющая кнопка: назад 3">
            <a:hlinkClick r:id="" action="ppaction://hlinkshowjump?jump=firstslide" highlightClick="1"/>
          </p:cNvPr>
          <p:cNvSpPr/>
          <p:nvPr/>
        </p:nvSpPr>
        <p:spPr>
          <a:xfrm>
            <a:off x="8748464" y="6453336"/>
            <a:ext cx="395536" cy="4046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08712"/>
          </a:xfrm>
        </p:spPr>
        <p:txBody>
          <a:bodyPr>
            <a:normAutofit fontScale="92500" lnSpcReduction="20000"/>
          </a:bodyPr>
          <a:lstStyle/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Презентация предназначена для учащихся начальных классов. Данная интерактивная игра разработана по теме «Научись себя беречь» и рекомендуется для использования в качестве обучающего материала по правилам поведения в экстренных ситуациях и личной безопасности, а также в качестве наглядного пособия.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Представленная интерактивная игра содержит богатый материал по правилам поведения во время пожара, на улице, дома и правил поведения в транспорте и на дороге. В презентации текстовый материал сопровождается большим </a:t>
            </a:r>
            <a:r>
              <a:rPr lang="ru-RU" sz="3500" smtClean="0">
                <a:latin typeface="Times New Roman" pitchFamily="18" charset="0"/>
                <a:cs typeface="Times New Roman" pitchFamily="18" charset="0"/>
              </a:rPr>
              <a:t>количеством картинок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4" name="Управляющая кнопка: назад 3">
            <a:hlinkClick r:id="" action="ppaction://hlinkshowjump?jump=firstslide" highlightClick="1"/>
          </p:cNvPr>
          <p:cNvSpPr/>
          <p:nvPr/>
        </p:nvSpPr>
        <p:spPr>
          <a:xfrm>
            <a:off x="8748464" y="6453336"/>
            <a:ext cx="395536" cy="4046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0871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Интерактивная игра состоит из 18 слайдов. Для удобства пользования презентацией созданы гиперссылки, позволяющие осуществлять необходимые переходы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 разделе дидактика предоставлен тест.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К проекту прилагается методическое и дидактическое пособие для учителей.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Microsoft Power Point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требует особых знаний по использованию.</a:t>
            </a:r>
          </a:p>
          <a:p>
            <a:endParaRPr lang="ru-RU" dirty="0"/>
          </a:p>
        </p:txBody>
      </p:sp>
      <p:sp>
        <p:nvSpPr>
          <p:cNvPr id="4" name="Управляющая кнопка: назад 3">
            <a:hlinkClick r:id="" action="ppaction://hlinkshowjump?jump=firstslide" highlightClick="1"/>
          </p:cNvPr>
          <p:cNvSpPr/>
          <p:nvPr/>
        </p:nvSpPr>
        <p:spPr>
          <a:xfrm>
            <a:off x="8748464" y="6453336"/>
            <a:ext cx="395536" cy="4046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640960" cy="6336704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Классный час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Тема: «Научись себя беречь».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Цель: Формирование у учащихся сознательного и ответственного отношения к вопросам личной безопасности.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Форма: игра.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Участники: учащиеся начальных классов, ведущие (старшеклассники), учитель.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Оборудование: компьютер, проектор, экран.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640960" cy="6336704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Ход мероприятия.</a:t>
            </a:r>
          </a:p>
          <a:p>
            <a:pPr lvl="0" algn="l"/>
            <a:r>
              <a:rPr lang="ru-RU" dirty="0" smtClean="0">
                <a:solidFill>
                  <a:schemeClr val="tx1"/>
                </a:solidFill>
              </a:rPr>
              <a:t>I Организационный момент.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Учащиеся делятся на две команды.</a:t>
            </a:r>
          </a:p>
          <a:p>
            <a:pPr lvl="0" algn="l"/>
            <a:r>
              <a:rPr lang="ru-RU" dirty="0" smtClean="0">
                <a:solidFill>
                  <a:schemeClr val="tx1"/>
                </a:solidFill>
              </a:rPr>
              <a:t>II Сообщение темы и цели мероприятия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Учитель: Тема  нашей игры «Научись себя беречь», и начать мне ее хочется с простого теста, где ответ «да» оценивается в 5 баллов, а ответ «нет» - 0 баллов.</a:t>
            </a: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/>
          </a:p>
        </p:txBody>
      </p:sp>
      <p:sp>
        <p:nvSpPr>
          <p:cNvPr id="4" name="Управляющая кнопка: назад 3">
            <a:hlinkClick r:id="" action="ppaction://hlinkshowjump?jump=firstslide" highlightClick="1"/>
          </p:cNvPr>
          <p:cNvSpPr/>
          <p:nvPr/>
        </p:nvSpPr>
        <p:spPr>
          <a:xfrm>
            <a:off x="8748464" y="6453336"/>
            <a:ext cx="395536" cy="4046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640960" cy="6336704"/>
          </a:xfrm>
        </p:spPr>
        <p:txBody>
          <a:bodyPr>
            <a:normAutofit fontScale="92500" lnSpcReduction="10000"/>
          </a:bodyPr>
          <a:lstStyle/>
          <a:p>
            <a:pPr lvl="0" algn="l"/>
            <a:r>
              <a:rPr lang="ru-RU" dirty="0" smtClean="0">
                <a:solidFill>
                  <a:schemeClr val="tx1"/>
                </a:solidFill>
              </a:rPr>
              <a:t>III Тест:</a:t>
            </a:r>
          </a:p>
          <a:p>
            <a:pPr lvl="0" algn="l"/>
            <a:r>
              <a:rPr lang="ru-RU" dirty="0" smtClean="0">
                <a:solidFill>
                  <a:schemeClr val="tx1"/>
                </a:solidFill>
              </a:rPr>
              <a:t>Можете ли вы без взрослых допоздна гулять на улице?</a:t>
            </a:r>
          </a:p>
          <a:p>
            <a:pPr lvl="0" algn="l"/>
            <a:r>
              <a:rPr lang="ru-RU" dirty="0" smtClean="0">
                <a:solidFill>
                  <a:schemeClr val="tx1"/>
                </a:solidFill>
              </a:rPr>
              <a:t>Можете ли вы уйти из дома, не проверив, выключена ли вода, электрические и газовые приборы?</a:t>
            </a:r>
          </a:p>
          <a:p>
            <a:pPr lvl="0" algn="l"/>
            <a:r>
              <a:rPr lang="ru-RU" dirty="0" smtClean="0">
                <a:solidFill>
                  <a:schemeClr val="tx1"/>
                </a:solidFill>
              </a:rPr>
              <a:t>Считаете ли вы, что правила дорожного движения не обязательно соблюдать всегда?</a:t>
            </a:r>
          </a:p>
          <a:p>
            <a:pPr lvl="0" algn="l"/>
            <a:r>
              <a:rPr lang="ru-RU" dirty="0" smtClean="0">
                <a:solidFill>
                  <a:schemeClr val="tx1"/>
                </a:solidFill>
              </a:rPr>
              <a:t>Можете ли вы прогуляться по тонкому льду?</a:t>
            </a:r>
          </a:p>
          <a:p>
            <a:pPr lvl="0" algn="l"/>
            <a:r>
              <a:rPr lang="ru-RU" dirty="0" smtClean="0">
                <a:solidFill>
                  <a:schemeClr val="tx1"/>
                </a:solidFill>
              </a:rPr>
              <a:t>Можете ли вы искупаться в незнакомом водоеме?</a:t>
            </a:r>
          </a:p>
          <a:p>
            <a:pPr lvl="0" algn="l"/>
            <a:r>
              <a:rPr lang="ru-RU" dirty="0" smtClean="0">
                <a:solidFill>
                  <a:schemeClr val="tx1"/>
                </a:solidFill>
              </a:rPr>
              <a:t>Можете ли вы выполнить просьбу незнакомого человека и принести в школу какой-нибудь  неизвестный предмет?</a:t>
            </a:r>
          </a:p>
          <a:p>
            <a:pPr lvl="0" algn="l"/>
            <a:r>
              <a:rPr lang="ru-RU" dirty="0" smtClean="0">
                <a:solidFill>
                  <a:schemeClr val="tx1"/>
                </a:solidFill>
              </a:rPr>
              <a:t>Часто ли вы прогуливаете школу без причины?</a:t>
            </a:r>
          </a:p>
          <a:p>
            <a:pPr algn="l"/>
            <a:r>
              <a:rPr lang="ru-RU" dirty="0" smtClean="0">
                <a:solidFill>
                  <a:srgbClr val="7030A0"/>
                </a:solidFill>
              </a:rPr>
              <a:t>Если вы набрали хотя бы 5 баллов, будьте уверены, что вы не научились ценить свою жизнь и жизнь окружающих людей.</a:t>
            </a:r>
          </a:p>
          <a:p>
            <a:pPr lvl="0"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/>
          </a:p>
        </p:txBody>
      </p:sp>
      <p:sp>
        <p:nvSpPr>
          <p:cNvPr id="4" name="Управляющая кнопка: назад 3">
            <a:hlinkClick r:id="" action="ppaction://hlinkshowjump?jump=firstslide" highlightClick="1"/>
          </p:cNvPr>
          <p:cNvSpPr/>
          <p:nvPr/>
        </p:nvSpPr>
        <p:spPr>
          <a:xfrm>
            <a:off x="8748464" y="6453336"/>
            <a:ext cx="395536" cy="4046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640960" cy="6336704"/>
          </a:xfrm>
        </p:spPr>
        <p:txBody>
          <a:bodyPr>
            <a:normAutofit/>
          </a:bodyPr>
          <a:lstStyle/>
          <a:p>
            <a:pPr lvl="0" algn="l"/>
            <a:r>
              <a:rPr lang="ru-RU" dirty="0" smtClean="0">
                <a:solidFill>
                  <a:schemeClr val="tx1"/>
                </a:solidFill>
              </a:rPr>
              <a:t>IV Правила игры.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Класс делится на две команды. Выбирается название команды и капитан команды.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Игровое поле делится на три категории. Каждая категория делится на вопросы и имеет свою «цену». В каждой категории имеются вопросы, на которые отвечают участники команды. На обсуждение вопроса дается 10 секунд. Отвечающего игрока выбирает капитан.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В каждой категории имеется капитанский вопрос. На него отвечает капитан без обсуждения и подсказки команды. Если команда подсказывает капитану, баллы не зачисляются. Капитанам дается по 30 секунд.</a:t>
            </a: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/>
          </a:p>
        </p:txBody>
      </p:sp>
      <p:sp>
        <p:nvSpPr>
          <p:cNvPr id="4" name="Управляющая кнопка: назад 3">
            <a:hlinkClick r:id="" action="ppaction://hlinkshowjump?jump=firstslide" highlightClick="1"/>
          </p:cNvPr>
          <p:cNvSpPr/>
          <p:nvPr/>
        </p:nvSpPr>
        <p:spPr>
          <a:xfrm>
            <a:off x="8748464" y="6453336"/>
            <a:ext cx="395536" cy="4046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83568" y="0"/>
            <a:ext cx="8460432" cy="830997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prstTxWarp prst="textDoubleWave1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Научись себя беречь</a:t>
            </a:r>
            <a:r>
              <a:rPr lang="ru-RU" sz="4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4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11960" y="980728"/>
            <a:ext cx="4608512" cy="720080"/>
          </a:xfrm>
          <a:prstGeom prst="rect">
            <a:avLst/>
          </a:prstGeom>
          <a:solidFill>
            <a:srgbClr val="FFFF00"/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Преступность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4077072"/>
            <a:ext cx="2843808" cy="864096"/>
          </a:xfrm>
          <a:prstGeom prst="rect">
            <a:avLst/>
          </a:prstGeom>
          <a:solidFill>
            <a:srgbClr val="FFFF00"/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Пожар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27584" y="5949280"/>
            <a:ext cx="4608512" cy="720080"/>
          </a:xfrm>
          <a:prstGeom prst="rect">
            <a:avLst/>
          </a:prstGeom>
          <a:solidFill>
            <a:srgbClr val="FFFF00"/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Дорога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10122"/>
            <a:ext cx="3816424" cy="294663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051" y="1732470"/>
            <a:ext cx="3386430" cy="385676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5" t="4660"/>
          <a:stretch/>
        </p:blipFill>
        <p:spPr>
          <a:xfrm>
            <a:off x="5652119" y="3789040"/>
            <a:ext cx="3394653" cy="270167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640960" cy="6336704"/>
          </a:xfrm>
        </p:spPr>
        <p:txBody>
          <a:bodyPr>
            <a:normAutofit/>
          </a:bodyPr>
          <a:lstStyle/>
          <a:p>
            <a:pPr lvl="0" algn="l"/>
            <a:r>
              <a:rPr lang="ru-RU" dirty="0" smtClean="0">
                <a:solidFill>
                  <a:schemeClr val="tx1"/>
                </a:solidFill>
              </a:rPr>
              <a:t>V Интерактивная игра по теме: «Научись себя беречь»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Тема: «Дорога».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 Категория: «Дорожные знаки»</a:t>
            </a:r>
            <a:endParaRPr lang="ru-RU" sz="2000" dirty="0" smtClean="0">
              <a:solidFill>
                <a:schemeClr val="tx1"/>
              </a:solidFill>
            </a:endParaRPr>
          </a:p>
          <a:p>
            <a:pPr lvl="0"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2492896"/>
          <a:ext cx="8640960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4680520"/>
                <a:gridCol w="2880320"/>
              </a:tblGrid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Пешеходный переход </a:t>
                      </a: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Верно</a:t>
                      </a: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1916832"/>
          <a:ext cx="8640960" cy="576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7560840"/>
              </a:tblGrid>
              <a:tr h="5760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 желтое</a:t>
                      </a: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Назови дорожные знаки, которые обязан знать каждый пешеход и велосипедист.</a:t>
                      </a: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564904"/>
            <a:ext cx="43204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1520" y="2996952"/>
          <a:ext cx="8640960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4680520"/>
                <a:gridCol w="2880320"/>
              </a:tblGrid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Движение пешеходов запрещено </a:t>
                      </a: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Верно</a:t>
                      </a: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9" name="Рисунок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068960"/>
            <a:ext cx="43204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51520" y="3501008"/>
          <a:ext cx="8640960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4680520"/>
                <a:gridCol w="2880320"/>
              </a:tblGrid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Скользкая дорога </a:t>
                      </a: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Неверно</a:t>
                      </a: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11" name="Рисунок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573016"/>
            <a:ext cx="43204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51520" y="4005064"/>
          <a:ext cx="8640960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4680520"/>
                <a:gridCol w="2880320"/>
              </a:tblGrid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Езда на велосипедах запрещена </a:t>
                      </a: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Верно</a:t>
                      </a: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13" name="Рисунок 1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077072"/>
            <a:ext cx="43204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251520" y="4509120"/>
          <a:ext cx="8640960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4680520"/>
                <a:gridCol w="2880320"/>
              </a:tblGrid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Подземный переход </a:t>
                      </a: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Верно</a:t>
                      </a: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51520" y="5013176"/>
          <a:ext cx="8640960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4680520"/>
                <a:gridCol w="2880320"/>
              </a:tblGrid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Обгон запрещен </a:t>
                      </a: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Неверно</a:t>
                      </a: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16" name="Рисунок 15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4581128"/>
            <a:ext cx="43204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5085184"/>
            <a:ext cx="43204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251520" y="5517232"/>
          <a:ext cx="8640960" cy="576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4680520"/>
                <a:gridCol w="2880320"/>
              </a:tblGrid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Велосипедная дорожка </a:t>
                      </a: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Верно</a:t>
                      </a: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19" name="Рисунок 18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528" y="5589240"/>
            <a:ext cx="43204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Управляющая кнопка: назад 19">
            <a:hlinkClick r:id="" action="ppaction://hlinkshowjump?jump=firstslide" highlightClick="1"/>
          </p:cNvPr>
          <p:cNvSpPr/>
          <p:nvPr/>
        </p:nvSpPr>
        <p:spPr>
          <a:xfrm>
            <a:off x="8748464" y="6453336"/>
            <a:ext cx="395536" cy="4046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640960" cy="6336704"/>
          </a:xfrm>
        </p:spPr>
        <p:txBody>
          <a:bodyPr>
            <a:normAutofit/>
          </a:bodyPr>
          <a:lstStyle/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0"/>
          <a:ext cx="8640960" cy="442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4608512"/>
                <a:gridCol w="2880320"/>
              </a:tblGrid>
              <a:tr h="4428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 зеленое</a:t>
                      </a:r>
                    </a:p>
                  </a:txBody>
                  <a:tcPr marL="68580" marR="68580" marT="0" marB="0">
                    <a:solidFill>
                      <a:srgbClr val="B9FFB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Отгадай загадки</a:t>
                      </a:r>
                    </a:p>
                  </a:txBody>
                  <a:tcPr marL="68580" marR="68580" marT="0" marB="0">
                    <a:solidFill>
                      <a:srgbClr val="B9FFB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</a:t>
                      </a:r>
                    </a:p>
                  </a:txBody>
                  <a:tcPr marL="68580" marR="68580" marT="0" marB="0">
                    <a:solidFill>
                      <a:srgbClr val="B9FFB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404664"/>
          <a:ext cx="8640960" cy="108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4608512"/>
                <a:gridCol w="2880320"/>
              </a:tblGrid>
              <a:tr h="10801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9FFB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Предупреждает этот знак,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Что у дороги здесь зигзаг,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впереди машину ждёт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Крутой опасный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...</a:t>
                      </a:r>
                    </a:p>
                  </a:txBody>
                  <a:tcPr marL="68580" marR="68580" marT="0" marB="0">
                    <a:solidFill>
                      <a:srgbClr val="B9FFB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Поворот</a:t>
                      </a:r>
                    </a:p>
                  </a:txBody>
                  <a:tcPr marL="68580" marR="68580" marT="0" marB="0">
                    <a:solidFill>
                      <a:srgbClr val="B9FFB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1520" y="3573016"/>
          <a:ext cx="8640960" cy="1119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4608512"/>
                <a:gridCol w="2880320"/>
              </a:tblGrid>
              <a:tr h="11193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9FFB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Полосатые дорожки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Постелили нам под ножки.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Чтобы мы забот не знали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по ним вперед шагали.</a:t>
                      </a:r>
                    </a:p>
                  </a:txBody>
                  <a:tcPr marL="68580" marR="68580" marT="0" marB="0">
                    <a:solidFill>
                      <a:srgbClr val="B9FFB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Зебра / пешеходный переход</a:t>
                      </a:r>
                    </a:p>
                  </a:txBody>
                  <a:tcPr marL="68580" marR="68580" marT="0" marB="0">
                    <a:solidFill>
                      <a:srgbClr val="B9FFB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1520" y="4653136"/>
          <a:ext cx="8640960" cy="108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4608512"/>
                <a:gridCol w="2880320"/>
              </a:tblGrid>
              <a:tr h="10801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9FFB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Перейти через дорогу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Вам на улице всегда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подскажут и помогут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Эти яркие цвета </a:t>
                      </a:r>
                    </a:p>
                  </a:txBody>
                  <a:tcPr marL="68580" marR="68580" marT="0" marB="0">
                    <a:solidFill>
                      <a:srgbClr val="B9FFB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Светофор</a:t>
                      </a:r>
                    </a:p>
                  </a:txBody>
                  <a:tcPr marL="68580" marR="68580" marT="0" marB="0">
                    <a:solidFill>
                      <a:srgbClr val="B9FFB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1520" y="5733256"/>
          <a:ext cx="864096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4608512"/>
                <a:gridCol w="2880320"/>
              </a:tblGrid>
              <a:tr h="2880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9FFB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Если ты спешишь в пути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Через улицу пройти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Там иди, где весь народ,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Там, где знак есть … </a:t>
                      </a:r>
                    </a:p>
                  </a:txBody>
                  <a:tcPr marL="68580" marR="68580" marT="0" marB="0">
                    <a:solidFill>
                      <a:srgbClr val="B9FFB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Переход </a:t>
                      </a:r>
                    </a:p>
                  </a:txBody>
                  <a:tcPr marL="68580" marR="68580" marT="0" marB="0">
                    <a:solidFill>
                      <a:srgbClr val="B9FFB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51520" y="1484784"/>
          <a:ext cx="8640960" cy="2088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4608512"/>
                <a:gridCol w="2880320"/>
              </a:tblGrid>
              <a:tr h="20882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9FFB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Что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 тёмная дыра?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Здесь, наверное, нора?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той норе живёт лиса.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Вот какие чудеса!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овраг здесь и не лес,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Здесь дорога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напрорез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!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 дороги знак стоит,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 о чём он говорит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</a:p>
                  </a:txBody>
                  <a:tcPr marL="68580" marR="68580" marT="0" marB="0">
                    <a:solidFill>
                      <a:srgbClr val="B9FFB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Тоннель</a:t>
                      </a:r>
                    </a:p>
                  </a:txBody>
                  <a:tcPr marL="68580" marR="68580" marT="0" marB="0">
                    <a:solidFill>
                      <a:srgbClr val="B9FFB9"/>
                    </a:solidFill>
                  </a:tcPr>
                </a:tc>
              </a:tr>
            </a:tbl>
          </a:graphicData>
        </a:graphic>
      </p:graphicFrame>
      <p:sp>
        <p:nvSpPr>
          <p:cNvPr id="10" name="Управляющая кнопка: назад 9">
            <a:hlinkClick r:id="" action="ppaction://hlinkshowjump?jump=firstslide" highlightClick="1"/>
          </p:cNvPr>
          <p:cNvSpPr/>
          <p:nvPr/>
        </p:nvSpPr>
        <p:spPr>
          <a:xfrm>
            <a:off x="8748464" y="6453336"/>
            <a:ext cx="395536" cy="4046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0"/>
            <a:ext cx="8640960" cy="6336704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Категория: «Правила дорожного движения»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548680"/>
          <a:ext cx="8640960" cy="36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4608512"/>
                <a:gridCol w="2880320"/>
              </a:tblGrid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розовое</a:t>
                      </a:r>
                    </a:p>
                  </a:txBody>
                  <a:tcPr marL="68580" marR="68580" marT="0" marB="0">
                    <a:solidFill>
                      <a:srgbClr val="FFD7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Какое правило нарушили пешеходы?</a:t>
                      </a:r>
                    </a:p>
                  </a:txBody>
                  <a:tcPr marL="68580" marR="68580" marT="0" marB="0">
                    <a:solidFill>
                      <a:srgbClr val="FFD7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 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D7B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1520" y="908720"/>
          <a:ext cx="8640960" cy="1224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4608512"/>
                <a:gridCol w="2880320"/>
              </a:tblGrid>
              <a:tr h="12241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D7B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D7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Игра на проезжей части.</a:t>
                      </a:r>
                    </a:p>
                  </a:txBody>
                  <a:tcPr marL="68580" marR="68580" marT="0" marB="0">
                    <a:solidFill>
                      <a:srgbClr val="FFD7B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1520" y="2132856"/>
          <a:ext cx="8640960" cy="129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4608512"/>
                <a:gridCol w="2880320"/>
              </a:tblGrid>
              <a:tr h="12961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D7B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D7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нарушили.</a:t>
                      </a:r>
                    </a:p>
                  </a:txBody>
                  <a:tcPr marL="68580" marR="68580" marT="0" marB="0">
                    <a:solidFill>
                      <a:srgbClr val="FFD7B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51520" y="5013176"/>
          <a:ext cx="8640960" cy="144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4608512"/>
                <a:gridCol w="2880320"/>
              </a:tblGrid>
              <a:tr h="14401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BE5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BE5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Переход в неположенном месте.</a:t>
                      </a:r>
                    </a:p>
                  </a:txBody>
                  <a:tcPr marL="68580" marR="68580" marT="0" marB="0">
                    <a:solidFill>
                      <a:srgbClr val="9BE5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51520" y="3789040"/>
          <a:ext cx="8640960" cy="1224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4608512"/>
                <a:gridCol w="2880320"/>
              </a:tblGrid>
              <a:tr h="12241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BE5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BE5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Игра на проезжей части.</a:t>
                      </a:r>
                    </a:p>
                  </a:txBody>
                  <a:tcPr marL="68580" marR="68580" marT="0" marB="0">
                    <a:solidFill>
                      <a:srgbClr val="9BE5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51520" y="3429000"/>
          <a:ext cx="864096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4608512"/>
                <a:gridCol w="288032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голубое</a:t>
                      </a:r>
                    </a:p>
                  </a:txBody>
                  <a:tcPr marL="68580" marR="68580" marT="0" marB="0">
                    <a:solidFill>
                      <a:srgbClr val="9BE5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Какое правило нарушили пешеходы?</a:t>
                      </a:r>
                    </a:p>
                  </a:txBody>
                  <a:tcPr marL="68580" marR="68580" marT="0" marB="0">
                    <a:solidFill>
                      <a:srgbClr val="9BE5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9BE5FF"/>
                    </a:solidFill>
                  </a:tcPr>
                </a:tc>
              </a:tr>
            </a:tbl>
          </a:graphicData>
        </a:graphic>
      </p:graphicFrame>
      <p:sp>
        <p:nvSpPr>
          <p:cNvPr id="15" name="Управляющая кнопка: назад 14">
            <a:hlinkClick r:id="" action="ppaction://hlinkshowjump?jump=firstslide" highlightClick="1"/>
          </p:cNvPr>
          <p:cNvSpPr/>
          <p:nvPr/>
        </p:nvSpPr>
        <p:spPr>
          <a:xfrm>
            <a:off x="8748464" y="6453336"/>
            <a:ext cx="395536" cy="4046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480" y="982719"/>
            <a:ext cx="1426448" cy="10781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479" y="2151142"/>
            <a:ext cx="1571257" cy="120584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924" y="3852748"/>
            <a:ext cx="1547729" cy="111580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924" y="5036433"/>
            <a:ext cx="1256868" cy="13728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640960" cy="6336704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Категория: «Правила дорожного движения» 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(капитанский вопрос)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1268760"/>
          <a:ext cx="8640960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4752528"/>
                <a:gridCol w="2880320"/>
              </a:tblGrid>
              <a:tr h="1597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 голубое</a:t>
                      </a:r>
                    </a:p>
                  </a:txBody>
                  <a:tcPr marL="68580" marR="68580" marT="0" marB="0">
                    <a:solidFill>
                      <a:srgbClr val="9BE5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Ответь на максимальное количество вопросов за 30 секунд.</a:t>
                      </a:r>
                    </a:p>
                  </a:txBody>
                  <a:tcPr marL="68580" marR="68580" marT="0" marB="0">
                    <a:solidFill>
                      <a:srgbClr val="9BE5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Ответы</a:t>
                      </a:r>
                    </a:p>
                  </a:txBody>
                  <a:tcPr marL="68580" marR="68580" marT="0" marB="0">
                    <a:solidFill>
                      <a:srgbClr val="9BE5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1520" y="1844824"/>
          <a:ext cx="864096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2880320"/>
              </a:tblGrid>
              <a:tr h="370840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Что обозначает красный сигнал светофора?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 называется полосатая палочка у регулировщика?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Аппарат, который регулирует движение?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Можно ли обходить автобус спереди?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Кому дает команды пешеходный светофор?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Что значит: дорога с односторонним движение?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Что требуется машине после аварии?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Сколько сигналов у светофора?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Когда на дорогах скользко, как это называется?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Где должен переходить улицу пешеход?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Когда на перекрестке скопилось большое количество машин, как это называется?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Если машина едет медленно, можно ли ней прицепиться санками? </a:t>
                      </a:r>
                    </a:p>
                  </a:txBody>
                  <a:tcPr marL="68580" marR="68580" marT="0" marB="0">
                    <a:solidFill>
                      <a:srgbClr val="9BE5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Движение запрещено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Жезл.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Светофор.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Нет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Пешеходу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Движение в одном направлении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Ремонт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Три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Гололед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пешеходному переходу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Пробка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Нет </a:t>
                      </a:r>
                    </a:p>
                  </a:txBody>
                  <a:tcPr marL="68580" marR="68580" marT="0" marB="0">
                    <a:solidFill>
                      <a:srgbClr val="9BE5FF"/>
                    </a:solidFill>
                  </a:tcPr>
                </a:tc>
              </a:tr>
            </a:tbl>
          </a:graphicData>
        </a:graphic>
      </p:graphicFrame>
      <p:sp>
        <p:nvSpPr>
          <p:cNvPr id="7" name="Управляющая кнопка: назад 6">
            <a:hlinkClick r:id="" action="ppaction://hlinkshowjump?jump=firstslide" highlightClick="1"/>
          </p:cNvPr>
          <p:cNvSpPr/>
          <p:nvPr/>
        </p:nvSpPr>
        <p:spPr>
          <a:xfrm>
            <a:off x="8748464" y="6453336"/>
            <a:ext cx="395536" cy="4046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640960" cy="6336704"/>
          </a:xfrm>
        </p:spPr>
        <p:txBody>
          <a:bodyPr>
            <a:normAutofit/>
          </a:bodyPr>
          <a:lstStyle/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260648"/>
          <a:ext cx="8640960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4536504"/>
                <a:gridCol w="288032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 розовое</a:t>
                      </a:r>
                    </a:p>
                  </a:txBody>
                  <a:tcPr marL="68580" marR="68580" marT="0" marB="0">
                    <a:solidFill>
                      <a:srgbClr val="FFD7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Ответь на максимальное количество вопросов за 30 секунд.</a:t>
                      </a:r>
                    </a:p>
                  </a:txBody>
                  <a:tcPr marL="68580" marR="68580" marT="0" marB="0">
                    <a:solidFill>
                      <a:srgbClr val="FFD7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Ответы</a:t>
                      </a:r>
                    </a:p>
                  </a:txBody>
                  <a:tcPr marL="68580" marR="68580" marT="0" marB="0">
                    <a:solidFill>
                      <a:srgbClr val="FFD7B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836712"/>
          <a:ext cx="864096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2880320"/>
              </a:tblGrid>
              <a:tr h="370840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Какой сигнал у светофора вверху?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Если столкнутся пешеход и машина, кто пострадает?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Можно ли играть около дороги?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какой стороне тротуара надо идти?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Какой сигнал у светофора внизу?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Если у движущейся машины сзади загорелись красные огоньки, что это значит?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Где нужно ждать автобус?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Можно ли обходить трамвай сзади?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какую игру можно играть около перекрестка?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Что такое «зебра»?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Можно ли ходить и прыгать в автобусе во время движения?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Можно ли выходить на дорогу из-за высоких предметов? </a:t>
                      </a:r>
                    </a:p>
                  </a:txBody>
                  <a:tcPr marL="68580" marR="68580" marT="0" marB="0">
                    <a:solidFill>
                      <a:srgbClr val="FFD7B3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Красный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Пешеход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По правой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Зеленый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Остановку ТС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автобусной остановке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Ни в какую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Пешеходный переход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</a:p>
                  </a:txBody>
                  <a:tcPr marL="68580" marR="68580" marT="0" marB="0">
                    <a:solidFill>
                      <a:srgbClr val="FFD7B3"/>
                    </a:solidFill>
                  </a:tcPr>
                </a:tc>
              </a:tr>
            </a:tbl>
          </a:graphicData>
        </a:graphic>
      </p:graphicFrame>
      <p:sp>
        <p:nvSpPr>
          <p:cNvPr id="6" name="Управляющая кнопка: назад 5">
            <a:hlinkClick r:id="" action="ppaction://hlinkshowjump?jump=firstslide" highlightClick="1"/>
          </p:cNvPr>
          <p:cNvSpPr/>
          <p:nvPr/>
        </p:nvSpPr>
        <p:spPr>
          <a:xfrm>
            <a:off x="8748464" y="6453336"/>
            <a:ext cx="395536" cy="4046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0"/>
            <a:ext cx="8640960" cy="6597352"/>
          </a:xfrm>
        </p:spPr>
        <p:txBody>
          <a:bodyPr>
            <a:normAutofit/>
          </a:bodyPr>
          <a:lstStyle/>
          <a:p>
            <a:pPr lvl="0" algn="l"/>
            <a:r>
              <a:rPr lang="ru-RU" b="1" dirty="0" smtClean="0">
                <a:solidFill>
                  <a:schemeClr val="tx1"/>
                </a:solidFill>
              </a:rPr>
              <a:t>Категория: «Правила поведения в транспорте» 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476672"/>
          <a:ext cx="864096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4608512"/>
                <a:gridCol w="288032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желтое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Какое правило необходимо соблюдать?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 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836712"/>
          <a:ext cx="8640960" cy="129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2880320"/>
              </a:tblGrid>
              <a:tr h="12961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Лев, и сильный, и большой,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Место бабушке больной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Уступить не захотел.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Она стояла, он сидел.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Уступай место старшим.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1520" y="2132856"/>
          <a:ext cx="8640960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2880320"/>
              </a:tblGrid>
              <a:tr h="10081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Чтобы двери тебя не прижали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Быть подальше от них постарайся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от входа в салон пробирайся.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стой у дверей.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1520" y="3140968"/>
          <a:ext cx="864096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4608512"/>
                <a:gridCol w="288032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зеленое</a:t>
                      </a:r>
                    </a:p>
                  </a:txBody>
                  <a:tcPr marL="68580" marR="68580" marT="0" marB="0">
                    <a:solidFill>
                      <a:srgbClr val="B9FFB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Какое правило необходимо соблюдать?</a:t>
                      </a:r>
                    </a:p>
                  </a:txBody>
                  <a:tcPr marL="68580" marR="68580" marT="0" marB="0">
                    <a:solidFill>
                      <a:srgbClr val="B9FFB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 </a:t>
                      </a:r>
                    </a:p>
                  </a:txBody>
                  <a:tcPr>
                    <a:solidFill>
                      <a:srgbClr val="B9FFB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1520" y="3501008"/>
          <a:ext cx="8640960" cy="1512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2880320"/>
              </a:tblGrid>
              <a:tr h="15121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Белочка спросила у Лисицы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 доехать до больницы?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Отвечать Лиса не стала,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Белочке не помогла –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Очень вредная была! </a:t>
                      </a:r>
                    </a:p>
                  </a:txBody>
                  <a:tcPr marL="68580" marR="68580" marT="0" marB="0">
                    <a:solidFill>
                      <a:srgbClr val="B9FFB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Будь вежливым.</a:t>
                      </a:r>
                    </a:p>
                  </a:txBody>
                  <a:tcPr marL="68580" marR="68580" marT="0" marB="0">
                    <a:solidFill>
                      <a:srgbClr val="B9FFB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51520" y="5013176"/>
          <a:ext cx="864096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288032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Народу в автобусе было полно.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 двери добраться Овце мудрено.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Смотрите, ведь это её остановка!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Овца устремилась на выход неловко,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Сердилась, толкалась и даже вспотела,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 выйти, однако, она не успела!</a:t>
                      </a:r>
                    </a:p>
                  </a:txBody>
                  <a:tcPr marL="68580" marR="68580" marT="0" marB="0">
                    <a:solidFill>
                      <a:srgbClr val="B9FFB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Готовься к выходу заранее</a:t>
                      </a:r>
                    </a:p>
                  </a:txBody>
                  <a:tcPr marL="68580" marR="68580" marT="0" marB="0">
                    <a:solidFill>
                      <a:srgbClr val="B9FFB9"/>
                    </a:solidFill>
                  </a:tcPr>
                </a:tc>
              </a:tr>
            </a:tbl>
          </a:graphicData>
        </a:graphic>
      </p:graphicFrame>
      <p:sp>
        <p:nvSpPr>
          <p:cNvPr id="10" name="Управляющая кнопка: назад 9">
            <a:hlinkClick r:id="" action="ppaction://hlinkshowjump?jump=firstslide" highlightClick="1"/>
          </p:cNvPr>
          <p:cNvSpPr/>
          <p:nvPr/>
        </p:nvSpPr>
        <p:spPr>
          <a:xfrm>
            <a:off x="8748464" y="6453336"/>
            <a:ext cx="395536" cy="4046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0"/>
            <a:ext cx="8640960" cy="6597352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Тема: « Пожар».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Категория: «Правила поведения при пожаре»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836712"/>
          <a:ext cx="864096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4608512"/>
                <a:gridCol w="288032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розовое</a:t>
                      </a:r>
                    </a:p>
                  </a:txBody>
                  <a:tcPr marL="68580" marR="68580" marT="0" marB="0">
                    <a:solidFill>
                      <a:srgbClr val="FFD7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Вопрос</a:t>
                      </a:r>
                    </a:p>
                  </a:txBody>
                  <a:tcPr marL="68580" marR="68580" marT="0" marB="0">
                    <a:solidFill>
                      <a:srgbClr val="FFD7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</a:t>
                      </a:r>
                    </a:p>
                  </a:txBody>
                  <a:tcPr marL="68580" marR="68580" marT="0" marB="0">
                    <a:solidFill>
                      <a:srgbClr val="FFD7B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1196752"/>
          <a:ext cx="8640960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288032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Если произошло возгорание электроприборов, можно ли их заливать водой? </a:t>
                      </a:r>
                    </a:p>
                  </a:txBody>
                  <a:tcPr marL="68580" marR="68580" marT="0" marB="0">
                    <a:solidFill>
                      <a:srgbClr val="FFD7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</a:p>
                  </a:txBody>
                  <a:tcPr marL="68580" marR="68580" marT="0" marB="0">
                    <a:solidFill>
                      <a:srgbClr val="FFD7B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1520" y="1772816"/>
          <a:ext cx="8640960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288032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Если произошло возгорание электроприборов, можно ли их заливать водой? </a:t>
                      </a:r>
                    </a:p>
                  </a:txBody>
                  <a:tcPr marL="68580" marR="68580" marT="0" marB="0">
                    <a:solidFill>
                      <a:srgbClr val="FFD7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</a:p>
                  </a:txBody>
                  <a:tcPr marL="68580" marR="68580" marT="0" marB="0">
                    <a:solidFill>
                      <a:srgbClr val="FFD7B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1520" y="2348880"/>
          <a:ext cx="864096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288032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Нужно ли покинуть помещение при пожаре? </a:t>
                      </a:r>
                    </a:p>
                  </a:txBody>
                  <a:tcPr marL="68580" marR="68580" marT="0" marB="0">
                    <a:solidFill>
                      <a:srgbClr val="FFD7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</a:p>
                  </a:txBody>
                  <a:tcPr marL="68580" marR="68580" marT="0" marB="0">
                    <a:solidFill>
                      <a:srgbClr val="FFD7B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1520" y="2708920"/>
          <a:ext cx="864096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4608512"/>
                <a:gridCol w="288032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голубое</a:t>
                      </a:r>
                    </a:p>
                  </a:txBody>
                  <a:tcPr marL="68580" marR="68580" marT="0" marB="0">
                    <a:solidFill>
                      <a:srgbClr val="9BE5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Вопрос</a:t>
                      </a:r>
                    </a:p>
                  </a:txBody>
                  <a:tcPr marL="68580" marR="68580" marT="0" marB="0">
                    <a:solidFill>
                      <a:srgbClr val="9BE5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</a:t>
                      </a:r>
                    </a:p>
                  </a:txBody>
                  <a:tcPr marL="68580" marR="68580" marT="0" marB="0">
                    <a:solidFill>
                      <a:srgbClr val="9BE5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51520" y="3068960"/>
          <a:ext cx="864096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288032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Можно ли пользоваться лифтом во время пожара? </a:t>
                      </a:r>
                    </a:p>
                  </a:txBody>
                  <a:tcPr marL="68580" marR="68580" marT="0" marB="0">
                    <a:solidFill>
                      <a:srgbClr val="9BE5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</a:p>
                  </a:txBody>
                  <a:tcPr marL="68580" marR="68580" marT="0" marB="0">
                    <a:solidFill>
                      <a:srgbClr val="9BE5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51520" y="3429000"/>
          <a:ext cx="864096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288032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 время пожара прятаться нельзя. </a:t>
                      </a:r>
                    </a:p>
                  </a:txBody>
                  <a:tcPr marL="68580" marR="68580" marT="0" marB="0">
                    <a:solidFill>
                      <a:srgbClr val="9BE5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 </a:t>
                      </a:r>
                    </a:p>
                  </a:txBody>
                  <a:tcPr marL="68580" marR="68580" marT="0" marB="0">
                    <a:solidFill>
                      <a:srgbClr val="9BE5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51520" y="3789040"/>
          <a:ext cx="864096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288032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 пожаре необходимо звонить по 01. </a:t>
                      </a:r>
                    </a:p>
                  </a:txBody>
                  <a:tcPr marL="68580" marR="68580" marT="0" marB="0">
                    <a:solidFill>
                      <a:srgbClr val="9BE5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</a:p>
                  </a:txBody>
                  <a:tcPr marL="68580" marR="68580" marT="0" marB="0">
                    <a:solidFill>
                      <a:srgbClr val="9BE5FF"/>
                    </a:solidFill>
                  </a:tcPr>
                </a:tc>
              </a:tr>
            </a:tbl>
          </a:graphicData>
        </a:graphic>
      </p:graphicFrame>
      <p:sp>
        <p:nvSpPr>
          <p:cNvPr id="12" name="Управляющая кнопка: назад 11">
            <a:hlinkClick r:id="" action="ppaction://hlinkshowjump?jump=firstslide" highlightClick="1"/>
          </p:cNvPr>
          <p:cNvSpPr/>
          <p:nvPr/>
        </p:nvSpPr>
        <p:spPr>
          <a:xfrm>
            <a:off x="8748464" y="6453336"/>
            <a:ext cx="395536" cy="4046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0"/>
            <a:ext cx="8640960" cy="6597352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Тема: «Преступность».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Категория: «Дома»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692696"/>
          <a:ext cx="864096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7416824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Вставь пропущенные слова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1052736"/>
          <a:ext cx="8640960" cy="1025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7416824"/>
              </a:tblGrid>
              <a:tr h="10252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желтое</a:t>
                      </a:r>
                    </a:p>
                    <a:p>
                      <a:endParaRPr lang="ru-RU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Незнакомец в подъезде зачем-то стоит,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 него подозрительный, замкнутый вид.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Дверь ключами при нём не спеши (</a:t>
                      </a:r>
                      <a:r>
                        <a:rPr lang="ru-RU" sz="14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открывать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Лучше сам из подъезда уйди (</a:t>
                      </a:r>
                      <a:r>
                        <a:rPr lang="ru-RU" sz="14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погулять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).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1520" y="2060848"/>
          <a:ext cx="8640960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7416824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голубое</a:t>
                      </a:r>
                    </a:p>
                  </a:txBody>
                  <a:tcPr marL="68580" marR="68580" marT="0" marB="0">
                    <a:solidFill>
                      <a:srgbClr val="9BE5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Незнакомец в подъезде зачем-то стоит,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 него подозрительный, замкнутый вид.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Дверь ключами при нём не спеши (</a:t>
                      </a:r>
                      <a:r>
                        <a:rPr lang="ru-RU" sz="14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открывать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Лучше сам из подъезда уйди (</a:t>
                      </a:r>
                      <a:r>
                        <a:rPr lang="ru-RU" sz="14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погулять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).</a:t>
                      </a:r>
                    </a:p>
                  </a:txBody>
                  <a:tcPr marL="68580" marR="68580" marT="0" marB="0">
                    <a:solidFill>
                      <a:srgbClr val="9BE5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1520" y="2996952"/>
          <a:ext cx="8640960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7416824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 зеленое</a:t>
                      </a:r>
                    </a:p>
                  </a:txBody>
                  <a:tcPr marL="68580" marR="68580" marT="0" marB="0"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Если в дверь звонит звонок 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Посмотри сперва в (</a:t>
                      </a:r>
                      <a:r>
                        <a:rPr lang="ru-RU" sz="14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глазок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Кто пришёл к тебе, узнай,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 чужим не (</a:t>
                      </a:r>
                      <a:r>
                        <a:rPr lang="ru-RU" sz="14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открывай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)!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Если нет глазка, тогда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Cambria Math"/>
                          <a:ea typeface="Times New Roman"/>
                          <a:cs typeface="Cambria Math"/>
                        </a:rPr>
                        <a:t>≪(</a:t>
                      </a:r>
                      <a:r>
                        <a:rPr lang="ru-RU" sz="14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Кто там)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Cambria Math"/>
                          <a:ea typeface="Times New Roman"/>
                          <a:cs typeface="Cambria Math"/>
                        </a:rPr>
                        <a:t>≫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спрашивай всегда.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Если в дверь начнут ломиться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То звони скорей в (</a:t>
                      </a:r>
                      <a:r>
                        <a:rPr lang="ru-RU" sz="14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полицию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)!</a:t>
                      </a:r>
                    </a:p>
                  </a:txBody>
                  <a:tcPr marL="68580" marR="68580" marT="0" marB="0">
                    <a:solidFill>
                      <a:srgbClr val="66FF3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51520" y="4725144"/>
          <a:ext cx="8640960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7416824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 розовое</a:t>
                      </a:r>
                    </a:p>
                  </a:txBody>
                  <a:tcPr marL="68580" marR="68580" marT="0" marB="0">
                    <a:solidFill>
                      <a:srgbClr val="FFD7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Если в подъезде - зачем? почему?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Люди чужие стоят,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Лучше тебе не (</a:t>
                      </a:r>
                      <a:r>
                        <a:rPr lang="ru-RU" sz="14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входить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 одному: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Может, обидеть хотят?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Ты попроси у (</a:t>
                      </a:r>
                      <a:r>
                        <a:rPr lang="ru-RU" sz="14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знакомых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 людей,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Чтоб проводили домой,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 оказавшись в (</a:t>
                      </a:r>
                      <a:r>
                        <a:rPr lang="ru-RU" sz="14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квартире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 своей,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Двери покрепче (</a:t>
                      </a:r>
                      <a:r>
                        <a:rPr lang="ru-RU" sz="14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закрой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)!</a:t>
                      </a:r>
                    </a:p>
                  </a:txBody>
                  <a:tcPr marL="68580" marR="68580" marT="0" marB="0">
                    <a:solidFill>
                      <a:srgbClr val="FFD7B3"/>
                    </a:solidFill>
                  </a:tcPr>
                </a:tc>
              </a:tr>
            </a:tbl>
          </a:graphicData>
        </a:graphic>
      </p:graphicFrame>
      <p:sp>
        <p:nvSpPr>
          <p:cNvPr id="10" name="Управляющая кнопка: назад 9">
            <a:hlinkClick r:id="" action="ppaction://hlinkshowjump?jump=firstslide" highlightClick="1"/>
          </p:cNvPr>
          <p:cNvSpPr/>
          <p:nvPr/>
        </p:nvSpPr>
        <p:spPr>
          <a:xfrm>
            <a:off x="8748464" y="6453336"/>
            <a:ext cx="395536" cy="4046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0"/>
            <a:ext cx="8640960" cy="6597352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Категория: «На улице»</a:t>
            </a: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476672"/>
          <a:ext cx="8712968" cy="307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3600400"/>
                <a:gridCol w="2952328"/>
                <a:gridCol w="108012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 желтое</a:t>
                      </a:r>
                    </a:p>
                  </a:txBody>
                  <a:tcPr marL="68580" marR="68580" marT="0" marB="0">
                    <a:solidFill>
                      <a:srgbClr val="FFFF61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Задание: Ответь на вопросы.</a:t>
                      </a:r>
                    </a:p>
                  </a:txBody>
                  <a:tcPr marL="68580" marR="68580" marT="0" marB="0">
                    <a:solidFill>
                      <a:srgbClr val="FFFF6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rgbClr val="FFFF6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rgbClr val="FFFF61"/>
                    </a:solidFill>
                  </a:tcPr>
                </a:tc>
              </a:tr>
              <a:tr h="370840">
                <a:tc rowSpan="2" gridSpan="2"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Что делать, если машина остановилась и водитель стал требовать, чтобы вы сели в машину? </a:t>
                      </a:r>
                      <a:endParaRPr lang="ru-RU" sz="1400" dirty="0"/>
                    </a:p>
                  </a:txBody>
                  <a:tcPr>
                    <a:solidFill>
                      <a:srgbClr val="FFFF6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Убегать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6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Верно </a:t>
                      </a:r>
                    </a:p>
                  </a:txBody>
                  <a:tcPr marL="68580" marR="68580" marT="0" marB="0">
                    <a:solidFill>
                      <a:srgbClr val="FFFF61"/>
                    </a:solidFill>
                  </a:tcPr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Выполнить требование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6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Неверно</a:t>
                      </a:r>
                    </a:p>
                  </a:txBody>
                  <a:tcPr marL="68580" marR="68580" marT="0" marB="0">
                    <a:solidFill>
                      <a:srgbClr val="FFFF61"/>
                    </a:solidFill>
                  </a:tcPr>
                </a:tc>
              </a:tr>
              <a:tr h="370840">
                <a:tc rowSpan="3"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Что вы будете делать, если преступник схватил вас?</a:t>
                      </a:r>
                    </a:p>
                  </a:txBody>
                  <a:tcPr>
                    <a:solidFill>
                      <a:srgbClr val="FFFF6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Звать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помощь</a:t>
                      </a:r>
                    </a:p>
                  </a:txBody>
                  <a:tcPr marL="68580" marR="68580" marT="0" marB="0">
                    <a:solidFill>
                      <a:srgbClr val="FFFF6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Верно</a:t>
                      </a:r>
                    </a:p>
                  </a:txBody>
                  <a:tcPr marL="68580" marR="68580" marT="0" marB="0">
                    <a:solidFill>
                      <a:srgbClr val="FFFF61"/>
                    </a:solidFill>
                  </a:tcPr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Вырываться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6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Верно</a:t>
                      </a:r>
                    </a:p>
                  </a:txBody>
                  <a:tcPr marL="68580" marR="68580" marT="0" marB="0">
                    <a:solidFill>
                      <a:srgbClr val="FFFF61"/>
                    </a:solidFill>
                  </a:tcPr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Не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будете сопротивляться</a:t>
                      </a:r>
                    </a:p>
                  </a:txBody>
                  <a:tcPr marL="68580" marR="68580" marT="0" marB="0">
                    <a:solidFill>
                      <a:srgbClr val="FFFF6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Неверно</a:t>
                      </a:r>
                    </a:p>
                  </a:txBody>
                  <a:tcPr marL="68580" marR="68580" marT="0" marB="0">
                    <a:solidFill>
                      <a:srgbClr val="FFFF61"/>
                    </a:solidFill>
                  </a:tcPr>
                </a:tc>
              </a:tr>
              <a:tr h="370840">
                <a:tc rowSpan="2"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 вы поступите, если увидите пьяную компанию?</a:t>
                      </a:r>
                    </a:p>
                  </a:txBody>
                  <a:tcPr>
                    <a:solidFill>
                      <a:srgbClr val="FFFF6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Прочитаете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лекцию о вреде алкоголя</a:t>
                      </a:r>
                    </a:p>
                  </a:txBody>
                  <a:tcPr marL="68580" marR="68580" marT="0" marB="0">
                    <a:solidFill>
                      <a:srgbClr val="FFFF6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Неверно</a:t>
                      </a:r>
                    </a:p>
                  </a:txBody>
                  <a:tcPr marL="68580" marR="68580" marT="0" marB="0">
                    <a:solidFill>
                      <a:srgbClr val="FFFF61"/>
                    </a:solidFill>
                  </a:tcPr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Обойдете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стороной на приличном расстоянии</a:t>
                      </a:r>
                    </a:p>
                  </a:txBody>
                  <a:tcPr marL="68580" marR="68580" marT="0" marB="0">
                    <a:solidFill>
                      <a:srgbClr val="FFFF6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Верно </a:t>
                      </a:r>
                    </a:p>
                  </a:txBody>
                  <a:tcPr marL="68580" marR="68580" marT="0" marB="0">
                    <a:solidFill>
                      <a:srgbClr val="FFFF6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1520" y="3573016"/>
          <a:ext cx="8712968" cy="308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3600400"/>
                <a:gridCol w="3024336"/>
                <a:gridCol w="1008112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 красное</a:t>
                      </a:r>
                    </a:p>
                  </a:txBody>
                  <a:tcPr marL="68580" marR="68580" marT="0" marB="0">
                    <a:solidFill>
                      <a:srgbClr val="FFAFAF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Задание: Ответь на вопросы.</a:t>
                      </a:r>
                    </a:p>
                  </a:txBody>
                  <a:tcPr marL="68580" marR="68580" marT="0" marB="0">
                    <a:solidFill>
                      <a:srgbClr val="FFAFAF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rowSpan="3"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Что надо делать если в городском транспорте незнакомый агрессивный человек пристает к вам? </a:t>
                      </a:r>
                    </a:p>
                  </a:txBody>
                  <a:tcPr>
                    <a:solidFill>
                      <a:srgbClr val="FFAFAF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Пересесть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другое место</a:t>
                      </a:r>
                    </a:p>
                  </a:txBody>
                  <a:tcPr marL="68580" marR="68580" marT="0" marB="0">
                    <a:solidFill>
                      <a:srgbClr val="FFAFA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Верно</a:t>
                      </a:r>
                    </a:p>
                  </a:txBody>
                  <a:tcPr marL="68580" marR="68580" marT="0" marB="0">
                    <a:solidFill>
                      <a:srgbClr val="FFAFAF"/>
                    </a:solidFill>
                  </a:tcPr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Нагрубить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AFA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Неверно</a:t>
                      </a:r>
                    </a:p>
                  </a:txBody>
                  <a:tcPr marL="68580" marR="68580" marT="0" marB="0">
                    <a:solidFill>
                      <a:srgbClr val="FFAFAF"/>
                    </a:solidFill>
                  </a:tcPr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Обратиться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 помощью к пассажирам или кондуктору. </a:t>
                      </a:r>
                    </a:p>
                  </a:txBody>
                  <a:tcPr marL="68580" marR="68580" marT="0" marB="0">
                    <a:solidFill>
                      <a:srgbClr val="FFAFA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Верно</a:t>
                      </a:r>
                    </a:p>
                  </a:txBody>
                  <a:tcPr marL="68580" marR="68580" marT="0" marB="0">
                    <a:solidFill>
                      <a:srgbClr val="FFAFAF"/>
                    </a:solidFill>
                  </a:tcPr>
                </a:tc>
              </a:tr>
              <a:tr h="370840">
                <a:tc rowSpan="2"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Какие преступления в основном совершаются в пассажирском транспорте? </a:t>
                      </a:r>
                    </a:p>
                  </a:txBody>
                  <a:tcPr>
                    <a:solidFill>
                      <a:srgbClr val="FFD7B3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Кражи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D7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Верно</a:t>
                      </a:r>
                    </a:p>
                  </a:txBody>
                  <a:tcPr marL="68580" marR="68580" marT="0" marB="0">
                    <a:solidFill>
                      <a:srgbClr val="FFD7B3"/>
                    </a:solidFill>
                  </a:tcPr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Насилие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D7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Неверно</a:t>
                      </a:r>
                    </a:p>
                  </a:txBody>
                  <a:tcPr marL="68580" marR="68580" marT="0" marB="0">
                    <a:solidFill>
                      <a:srgbClr val="FFD7B3"/>
                    </a:solidFill>
                  </a:tcPr>
                </a:tc>
              </a:tr>
              <a:tr h="370840">
                <a:tc rowSpan="2"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Что вы будете делать, если незнакомый человек пытается вытащить вас из транспорта? </a:t>
                      </a:r>
                    </a:p>
                  </a:txBody>
                  <a:tcPr>
                    <a:solidFill>
                      <a:srgbClr val="FFAFA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AFAF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Пойдете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 ним</a:t>
                      </a:r>
                    </a:p>
                  </a:txBody>
                  <a:tcPr marL="68580" marR="68580" marT="0" marB="0">
                    <a:solidFill>
                      <a:srgbClr val="FFAFA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Неверно</a:t>
                      </a:r>
                    </a:p>
                  </a:txBody>
                  <a:tcPr marL="68580" marR="68580" marT="0" marB="0">
                    <a:solidFill>
                      <a:srgbClr val="FFAFAF"/>
                    </a:solidFill>
                  </a:tcPr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AFAF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Позовете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помощь</a:t>
                      </a:r>
                    </a:p>
                  </a:txBody>
                  <a:tcPr marL="68580" marR="68580" marT="0" marB="0">
                    <a:solidFill>
                      <a:srgbClr val="FFAFA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Верно</a:t>
                      </a:r>
                    </a:p>
                  </a:txBody>
                  <a:tcPr marL="68580" marR="68580" marT="0" marB="0">
                    <a:solidFill>
                      <a:srgbClr val="FFAFAF"/>
                    </a:solidFill>
                  </a:tcPr>
                </a:tc>
              </a:tr>
            </a:tbl>
          </a:graphicData>
        </a:graphic>
      </p:graphicFrame>
      <p:sp>
        <p:nvSpPr>
          <p:cNvPr id="7" name="Управляющая кнопка: назад 6">
            <a:hlinkClick r:id="" action="ppaction://hlinkshowjump?jump=firstslide" highlightClick="1"/>
          </p:cNvPr>
          <p:cNvSpPr/>
          <p:nvPr/>
        </p:nvSpPr>
        <p:spPr>
          <a:xfrm>
            <a:off x="8748464" y="6453336"/>
            <a:ext cx="395536" cy="4046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640960" cy="6336704"/>
          </a:xfrm>
        </p:spPr>
        <p:txBody>
          <a:bodyPr>
            <a:normAutofit/>
          </a:bodyPr>
          <a:lstStyle/>
          <a:p>
            <a:pPr lvl="0" algn="l"/>
            <a:r>
              <a:rPr lang="ru-RU" dirty="0" smtClean="0">
                <a:solidFill>
                  <a:schemeClr val="tx1"/>
                </a:solidFill>
              </a:rPr>
              <a:t>VI Подведение итогов</a:t>
            </a:r>
          </a:p>
          <a:p>
            <a:pPr lvl="0" algn="l"/>
            <a:r>
              <a:rPr lang="ru-RU" dirty="0" smtClean="0">
                <a:solidFill>
                  <a:schemeClr val="tx1"/>
                </a:solidFill>
              </a:rPr>
              <a:t>VII Награждение</a:t>
            </a:r>
            <a:r>
              <a:rPr lang="ru-RU" dirty="0" smtClean="0"/>
              <a:t>.</a:t>
            </a: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/>
          </a:p>
        </p:txBody>
      </p:sp>
      <p:sp>
        <p:nvSpPr>
          <p:cNvPr id="4" name="Управляющая кнопка: назад 3">
            <a:hlinkClick r:id="" action="ppaction://hlinkshowjump?jump=firstslide" highlightClick="1"/>
          </p:cNvPr>
          <p:cNvSpPr/>
          <p:nvPr/>
        </p:nvSpPr>
        <p:spPr>
          <a:xfrm>
            <a:off x="8748464" y="6453336"/>
            <a:ext cx="395536" cy="4046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268760"/>
            <a:ext cx="6372200" cy="1296144"/>
          </a:xfrm>
          <a:prstGeom prst="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Дорожные знаки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7775848" y="1268760"/>
            <a:ext cx="1368152" cy="1296144"/>
          </a:xfrm>
          <a:prstGeom prst="rect">
            <a:avLst/>
          </a:prstGeom>
          <a:solidFill>
            <a:srgbClr val="00FF0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5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26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Категория «Дорога»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8" name="Управляющая кнопка: настраиваемая 17">
            <a:hlinkClick r:id="" action="ppaction://hlinkshowjump?jump=nextslide" highlightClick="1"/>
          </p:cNvPr>
          <p:cNvSpPr/>
          <p:nvPr/>
        </p:nvSpPr>
        <p:spPr>
          <a:xfrm>
            <a:off x="6372200" y="1268760"/>
            <a:ext cx="1368152" cy="1296144"/>
          </a:xfrm>
          <a:prstGeom prst="actionButtonBlank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5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2564904"/>
            <a:ext cx="6372200" cy="1296144"/>
          </a:xfrm>
          <a:prstGeom prst="rect">
            <a:avLst/>
          </a:prstGeom>
          <a:solidFill>
            <a:srgbClr val="7030A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Правила дорожного движения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20" name="Управляющая кнопка: настраиваемая 19">
            <a:hlinkClick r:id="rId3" action="ppaction://hlinksldjump" highlightClick="1"/>
          </p:cNvPr>
          <p:cNvSpPr/>
          <p:nvPr/>
        </p:nvSpPr>
        <p:spPr>
          <a:xfrm>
            <a:off x="6372200" y="2564904"/>
            <a:ext cx="1368152" cy="1296144"/>
          </a:xfrm>
          <a:prstGeom prst="actionButtonBlank">
            <a:avLst/>
          </a:prstGeom>
          <a:solidFill>
            <a:srgbClr val="FF0066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2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>
            <a:hlinkClick r:id="rId4" action="ppaction://hlinksldjump"/>
          </p:cNvPr>
          <p:cNvSpPr/>
          <p:nvPr/>
        </p:nvSpPr>
        <p:spPr>
          <a:xfrm>
            <a:off x="7775848" y="2564904"/>
            <a:ext cx="1368152" cy="1296144"/>
          </a:xfrm>
          <a:prstGeom prst="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2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0" y="5157192"/>
            <a:ext cx="6372200" cy="1296144"/>
          </a:xfrm>
          <a:prstGeom prst="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Правила поведения в транспорте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28" name="Управляющая кнопка: настраиваемая 27">
            <a:hlinkClick r:id="rId5" action="ppaction://hlinksldjump" highlightClick="1"/>
          </p:cNvPr>
          <p:cNvSpPr/>
          <p:nvPr/>
        </p:nvSpPr>
        <p:spPr>
          <a:xfrm>
            <a:off x="6372200" y="5157192"/>
            <a:ext cx="1368152" cy="1296144"/>
          </a:xfrm>
          <a:prstGeom prst="actionButtonBlank">
            <a:avLst/>
          </a:prstGeom>
          <a:solidFill>
            <a:srgbClr val="00FF0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2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>
            <a:hlinkClick r:id="rId6" action="ppaction://hlinksldjump"/>
          </p:cNvPr>
          <p:cNvSpPr/>
          <p:nvPr/>
        </p:nvSpPr>
        <p:spPr>
          <a:xfrm>
            <a:off x="7775848" y="5157192"/>
            <a:ext cx="1368152" cy="1296144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2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30" name="Управляющая кнопка: настраиваемая 29">
            <a:hlinkClick r:id="rId7" action="ppaction://hlinksldjump" highlightClick="1"/>
          </p:cNvPr>
          <p:cNvSpPr/>
          <p:nvPr/>
        </p:nvSpPr>
        <p:spPr>
          <a:xfrm>
            <a:off x="7775848" y="3861048"/>
            <a:ext cx="1368152" cy="1296144"/>
          </a:xfrm>
          <a:prstGeom prst="actionButtonBlank">
            <a:avLst/>
          </a:prstGeom>
          <a:solidFill>
            <a:srgbClr val="FF0066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12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31" name="Управляющая кнопка: настраиваемая 30">
            <a:hlinkClick r:id="rId8" action="ppaction://hlinksldjump" highlightClick="1"/>
          </p:cNvPr>
          <p:cNvSpPr/>
          <p:nvPr/>
        </p:nvSpPr>
        <p:spPr>
          <a:xfrm>
            <a:off x="6372200" y="3861048"/>
            <a:ext cx="1368152" cy="1296144"/>
          </a:xfrm>
          <a:prstGeom prst="actionButtonBlank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12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861048"/>
            <a:ext cx="6372200" cy="1296144"/>
          </a:xfrm>
          <a:prstGeom prst="rect">
            <a:avLst/>
          </a:prstGeom>
          <a:solidFill>
            <a:srgbClr val="7030A0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Правила дорожного движения</a:t>
            </a:r>
          </a:p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(капитанский вопрос)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5" name="Управляющая кнопка: домой 14">
            <a:hlinkClick r:id="rId9" action="ppaction://hlinksldjump" highlightClick="1"/>
            <a:hlinkHover r:id="rId9" action="ppaction://hlinksldjump"/>
          </p:cNvPr>
          <p:cNvSpPr/>
          <p:nvPr/>
        </p:nvSpPr>
        <p:spPr>
          <a:xfrm>
            <a:off x="8569128" y="0"/>
            <a:ext cx="574872" cy="548680"/>
          </a:xfrm>
          <a:prstGeom prst="actionButtonHom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640960" cy="6336704"/>
          </a:xfrm>
        </p:spPr>
        <p:txBody>
          <a:bodyPr>
            <a:normAutofit/>
          </a:bodyPr>
          <a:lstStyle/>
          <a:p>
            <a:pPr lvl="0" algn="l"/>
            <a:r>
              <a:rPr lang="ru-RU" dirty="0" smtClean="0">
                <a:solidFill>
                  <a:schemeClr val="tx1"/>
                </a:solidFill>
              </a:rPr>
              <a:t>Использованный материал: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Картинки 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http://images.yandex.ru</a:t>
            </a:r>
            <a:endParaRPr lang="ru-RU" dirty="0" smtClean="0">
              <a:solidFill>
                <a:schemeClr val="tx1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ru-RU" dirty="0" err="1" smtClean="0">
                <a:solidFill>
                  <a:schemeClr val="tx1"/>
                </a:solidFill>
              </a:rPr>
              <a:t>Шалаева</a:t>
            </a:r>
            <a:r>
              <a:rPr lang="ru-RU" dirty="0" smtClean="0">
                <a:solidFill>
                  <a:schemeClr val="tx1"/>
                </a:solidFill>
              </a:rPr>
              <a:t>, Журавлева, Сазонова «Правила поведения для воспитанных детей» Издательство АСТ, 2010 год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ru-RU" dirty="0" err="1" smtClean="0">
                <a:solidFill>
                  <a:schemeClr val="tx1"/>
                </a:solidFill>
              </a:rPr>
              <a:t>Алоева</a:t>
            </a:r>
            <a:r>
              <a:rPr lang="ru-RU" dirty="0" smtClean="0">
                <a:solidFill>
                  <a:schemeClr val="tx1"/>
                </a:solidFill>
              </a:rPr>
              <a:t> М.А., </a:t>
            </a:r>
            <a:r>
              <a:rPr lang="ru-RU" dirty="0" err="1" smtClean="0">
                <a:solidFill>
                  <a:schemeClr val="tx1"/>
                </a:solidFill>
              </a:rPr>
              <a:t>Бейсова</a:t>
            </a:r>
            <a:r>
              <a:rPr lang="ru-RU" dirty="0" smtClean="0">
                <a:solidFill>
                  <a:schemeClr val="tx1"/>
                </a:solidFill>
              </a:rPr>
              <a:t> В.Е. «Классные часы и родительские собрания в 7-9 классах». Издательство «Феникс», 2006 год</a:t>
            </a:r>
          </a:p>
          <a:p>
            <a:pPr lvl="0" algn="l"/>
            <a:endParaRPr lang="ru-RU" dirty="0" smtClean="0"/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/>
          </a:p>
        </p:txBody>
      </p:sp>
      <p:sp>
        <p:nvSpPr>
          <p:cNvPr id="4" name="Управляющая кнопка: назад 3">
            <a:hlinkClick r:id="" action="ppaction://hlinkshowjump?jump=firstslide" highlightClick="1"/>
          </p:cNvPr>
          <p:cNvSpPr/>
          <p:nvPr/>
        </p:nvSpPr>
        <p:spPr>
          <a:xfrm>
            <a:off x="8748464" y="6453336"/>
            <a:ext cx="395536" cy="4046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11430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latin typeface="Monotype Corsiva" pitchFamily="66" charset="0"/>
              </a:rPr>
              <a:t>Назовите дорожные знаки, которые обязан знать каждый пешеход и велосипедист.</a:t>
            </a:r>
            <a:endParaRPr lang="ru-RU" sz="4000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59632" y="1268760"/>
            <a:ext cx="2880320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Пешеходный переход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259632" y="2708920"/>
            <a:ext cx="2880320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Движение пешеходов запрещено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331640" y="4149080"/>
            <a:ext cx="2880320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Скользкая дорога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012160" y="1268760"/>
            <a:ext cx="2880320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Подземный переход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331640" y="5373216"/>
            <a:ext cx="2880320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Езда на велосипедах запрещена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012160" y="4149080"/>
            <a:ext cx="2880320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Велосипедная дорожка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012160" y="2564904"/>
            <a:ext cx="2880320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Обгон запрещен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39" name="Содержимое 8" descr="animashki-deti-507.gif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491880" y="1052736"/>
            <a:ext cx="1381125" cy="1381125"/>
          </a:xfrm>
        </p:spPr>
      </p:pic>
      <p:pic>
        <p:nvPicPr>
          <p:cNvPr id="40" name="Содержимое 8" descr="animashki-deti-507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2564904"/>
            <a:ext cx="1381125" cy="1381125"/>
          </a:xfrm>
          <a:prstGeom prst="rect">
            <a:avLst/>
          </a:prstGeom>
        </p:spPr>
      </p:pic>
      <p:pic>
        <p:nvPicPr>
          <p:cNvPr id="41" name="Содержимое 8" descr="animashki-deti-507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00392" y="1124744"/>
            <a:ext cx="1381125" cy="1381125"/>
          </a:xfrm>
          <a:prstGeom prst="rect">
            <a:avLst/>
          </a:prstGeom>
        </p:spPr>
      </p:pic>
      <p:pic>
        <p:nvPicPr>
          <p:cNvPr id="42" name="Содержимое 8" descr="animashki-deti-507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56376" y="4581128"/>
            <a:ext cx="1381125" cy="1381125"/>
          </a:xfrm>
          <a:prstGeom prst="rect">
            <a:avLst/>
          </a:prstGeom>
        </p:spPr>
      </p:pic>
      <p:pic>
        <p:nvPicPr>
          <p:cNvPr id="43" name="Содержимое 8" descr="animashki-deti-507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8" y="5229200"/>
            <a:ext cx="1381125" cy="1381125"/>
          </a:xfrm>
          <a:prstGeom prst="rect">
            <a:avLst/>
          </a:prstGeom>
        </p:spPr>
      </p:pic>
      <p:pic>
        <p:nvPicPr>
          <p:cNvPr id="44" name="Содержимое 10" descr="animashki-deti-75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47864" y="3861048"/>
            <a:ext cx="1381125" cy="1381125"/>
          </a:xfrm>
          <a:prstGeom prst="rect">
            <a:avLst/>
          </a:prstGeom>
        </p:spPr>
      </p:pic>
      <p:pic>
        <p:nvPicPr>
          <p:cNvPr id="45" name="Содержимое 10" descr="animashki-deti-75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56376" y="2564904"/>
            <a:ext cx="1381125" cy="1381125"/>
          </a:xfrm>
          <a:prstGeom prst="rect">
            <a:avLst/>
          </a:prstGeom>
        </p:spPr>
      </p:pic>
      <p:sp>
        <p:nvSpPr>
          <p:cNvPr id="46" name="Управляющая кнопка: возврат 45">
            <a:hlinkClick r:id="rId6" action="ppaction://hlinksldjump" highlightClick="1"/>
            <a:hlinkHover r:id="rId6" action="ppaction://hlinksldjump"/>
          </p:cNvPr>
          <p:cNvSpPr/>
          <p:nvPr/>
        </p:nvSpPr>
        <p:spPr>
          <a:xfrm>
            <a:off x="8639944" y="6391648"/>
            <a:ext cx="504056" cy="466352"/>
          </a:xfrm>
          <a:prstGeom prst="actionButtonReturn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79" y="1145242"/>
            <a:ext cx="1083061" cy="11400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79" y="2505869"/>
            <a:ext cx="1085236" cy="10671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58" y="3905066"/>
            <a:ext cx="1073237" cy="9640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81" y="5200852"/>
            <a:ext cx="1090296" cy="11084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313141"/>
            <a:ext cx="1080120" cy="10408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012" y="2647544"/>
            <a:ext cx="1067147" cy="10849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279" y="4215985"/>
            <a:ext cx="1123641" cy="1086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179512" y="908720"/>
            <a:ext cx="4536504" cy="594928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Предупреждает этот знак,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Что у дороги здесь зигзаг,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И впереди машину ждёт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Крутой опасный...</a:t>
            </a:r>
          </a:p>
          <a:p>
            <a:pPr>
              <a:buNone/>
            </a:pPr>
            <a:endParaRPr lang="ru-RU" sz="2000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Отгадай загадки.</a:t>
            </a:r>
            <a:endParaRPr lang="ru-RU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16" name="Управляющая кнопка: настраиваемая 15">
            <a:hlinkClick r:id="" action="ppaction://noaction" highlightClick="1"/>
          </p:cNvPr>
          <p:cNvSpPr/>
          <p:nvPr/>
        </p:nvSpPr>
        <p:spPr>
          <a:xfrm>
            <a:off x="2411760" y="1988840"/>
            <a:ext cx="1368152" cy="360040"/>
          </a:xfrm>
          <a:prstGeom prst="actionButtonBlank">
            <a:avLst/>
          </a:prstGeom>
          <a:solidFill>
            <a:schemeClr val="bg2"/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поворот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8" name="Управляющая кнопка: настраиваемая 17">
            <a:hlinkClick r:id="" action="ppaction://noaction" highlightClick="1"/>
          </p:cNvPr>
          <p:cNvSpPr/>
          <p:nvPr/>
        </p:nvSpPr>
        <p:spPr>
          <a:xfrm>
            <a:off x="6119664" y="2420888"/>
            <a:ext cx="3024336" cy="360040"/>
          </a:xfrm>
          <a:prstGeom prst="actionButtonBlank">
            <a:avLst/>
          </a:prstGeom>
          <a:solidFill>
            <a:schemeClr val="bg2"/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Пешеходный переход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21" name="Содержимое 11"/>
          <p:cNvSpPr txBox="1">
            <a:spLocks/>
          </p:cNvSpPr>
          <p:nvPr/>
        </p:nvSpPr>
        <p:spPr>
          <a:xfrm>
            <a:off x="4607496" y="908720"/>
            <a:ext cx="4536504" cy="1872208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Char char=""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Char char="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Содержимое 11"/>
          <p:cNvSpPr txBox="1">
            <a:spLocks/>
          </p:cNvSpPr>
          <p:nvPr/>
        </p:nvSpPr>
        <p:spPr>
          <a:xfrm>
            <a:off x="4139952" y="980728"/>
            <a:ext cx="5004048" cy="1512168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Char char="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Полосатые дорожки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Постелили нам под ножки.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Чтобы мы забот не знали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по ним вперед шагали.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Char char="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Char char=""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Содержимое 11"/>
          <p:cNvSpPr txBox="1">
            <a:spLocks/>
          </p:cNvSpPr>
          <p:nvPr/>
        </p:nvSpPr>
        <p:spPr>
          <a:xfrm>
            <a:off x="0" y="2636912"/>
            <a:ext cx="4536504" cy="4005064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Char char="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за тёмная дыра?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Здесь, наверное, нора?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той норе живёт лиса.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Вот какие чудеса!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овраг здесь и не лес,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Здесь дорога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напрорез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 дороги знак стоит,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Но о чём он говорит?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Char char="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691680" y="5949280"/>
            <a:ext cx="1584176" cy="288032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Тоннель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26" name="Содержимое 11"/>
          <p:cNvSpPr txBox="1">
            <a:spLocks/>
          </p:cNvSpPr>
          <p:nvPr/>
        </p:nvSpPr>
        <p:spPr>
          <a:xfrm>
            <a:off x="4139952" y="2852936"/>
            <a:ext cx="5004048" cy="1656184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Char char=""/>
            </a:pPr>
            <a:r>
              <a:rPr lang="ru-RU" sz="2000" b="1" dirty="0" smtClean="0">
                <a:solidFill>
                  <a:srgbClr val="0070C0"/>
                </a:solidFill>
              </a:rPr>
              <a:t>Перейти через дорогу </a:t>
            </a: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ru-RU" sz="2000" b="1" dirty="0" smtClean="0">
                <a:solidFill>
                  <a:srgbClr val="0070C0"/>
                </a:solidFill>
              </a:rPr>
              <a:t>Вам на улице всегда </a:t>
            </a: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ru-RU" sz="2000" b="1" dirty="0" smtClean="0">
                <a:solidFill>
                  <a:srgbClr val="0070C0"/>
                </a:solidFill>
              </a:rPr>
              <a:t>И подскажут и помогут </a:t>
            </a: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ru-RU" sz="2000" b="1" dirty="0" smtClean="0">
                <a:solidFill>
                  <a:srgbClr val="0070C0"/>
                </a:solidFill>
              </a:rPr>
              <a:t>Эти яркие цвета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724128" y="4365104"/>
            <a:ext cx="1584176" cy="288032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Светофор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28" name="Содержимое 11"/>
          <p:cNvSpPr txBox="1">
            <a:spLocks/>
          </p:cNvSpPr>
          <p:nvPr/>
        </p:nvSpPr>
        <p:spPr>
          <a:xfrm>
            <a:off x="4139952" y="4797152"/>
            <a:ext cx="5004048" cy="1656184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Char char=""/>
            </a:pPr>
            <a:r>
              <a:rPr lang="ru-RU" sz="2000" b="1" dirty="0" smtClean="0"/>
              <a:t>Если ты спешишь в пути</a:t>
            </a: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ru-RU" sz="2000" b="1" dirty="0" smtClean="0"/>
              <a:t>Через улицу пройти</a:t>
            </a: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ru-RU" sz="2000" b="1" dirty="0" smtClean="0"/>
              <a:t>Там иди, где весь народ,</a:t>
            </a: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ru-RU" sz="2000" b="1" dirty="0" smtClean="0"/>
              <a:t>Там, где знак есть …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228184" y="6237312"/>
            <a:ext cx="1584176" cy="288032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переход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0" name="Управляющая кнопка: возврат 29">
            <a:hlinkClick r:id="rId2" action="ppaction://hlinksldjump" highlightClick="1"/>
            <a:hlinkHover r:id="rId2" action="ppaction://hlinksldjump"/>
          </p:cNvPr>
          <p:cNvSpPr/>
          <p:nvPr/>
        </p:nvSpPr>
        <p:spPr>
          <a:xfrm>
            <a:off x="8639944" y="6391648"/>
            <a:ext cx="504056" cy="466352"/>
          </a:xfrm>
          <a:prstGeom prst="actionButtonReturn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4" grpId="0" animBg="1"/>
      <p:bldP spid="27" grpId="0" animBg="1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Какое правило нарушили пешеходы?</a:t>
            </a:r>
            <a:endParaRPr lang="ru-RU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8" name="Управляющая кнопка: возврат 7">
            <a:hlinkClick r:id="rId2" action="ppaction://hlinksldjump" highlightClick="1"/>
            <a:hlinkHover r:id="rId2" action="ppaction://hlinksldjump"/>
          </p:cNvPr>
          <p:cNvSpPr/>
          <p:nvPr/>
        </p:nvSpPr>
        <p:spPr>
          <a:xfrm>
            <a:off x="8639944" y="6391648"/>
            <a:ext cx="504056" cy="466352"/>
          </a:xfrm>
          <a:prstGeom prst="actionButtonReturn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Содержимое 4" descr="mult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020" y="651054"/>
            <a:ext cx="2163740" cy="273880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4" y="3781316"/>
            <a:ext cx="4502525" cy="274402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498" y="1143001"/>
            <a:ext cx="4271016" cy="349092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Какое правило нарушили дети?</a:t>
            </a:r>
            <a:endParaRPr lang="ru-RU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10" name="Управляющая кнопка: возврат 9">
            <a:hlinkClick r:id="rId2" action="ppaction://hlinksldjump" highlightClick="1"/>
            <a:hlinkHover r:id="rId2" action="ppaction://hlinksldjump"/>
          </p:cNvPr>
          <p:cNvSpPr/>
          <p:nvPr/>
        </p:nvSpPr>
        <p:spPr>
          <a:xfrm>
            <a:off x="8639944" y="6391648"/>
            <a:ext cx="504056" cy="466352"/>
          </a:xfrm>
          <a:prstGeom prst="actionButtonReturn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923069"/>
            <a:ext cx="4032448" cy="4915747"/>
          </a:xfrm>
        </p:spPr>
      </p:pic>
      <p:pic>
        <p:nvPicPr>
          <p:cNvPr id="11" name="Содержимое 4" descr="mult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8020" y="651054"/>
            <a:ext cx="2163740" cy="273880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20" y="3389860"/>
            <a:ext cx="4585418" cy="313548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892480" cy="5328592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обозначает красный сигнал светофора?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называется полосатая палочка у регулировщика?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Аппарат, который регулирует движение?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ли обходить автобус спереди?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Кому дает команды пешеходный светофор?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значит: дорога с односторонним движение?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требуется машине после аварии?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Сколько сигналов у светофора?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на дорогах скользко, как это называется?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Где должен переходить улицу пешеход?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на перекрестке скопилось большое количество машин, как это называется?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машина едет медленно, можно ли ней прицепиться санками?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Ответь на максимальное количество вопросов за 30 секунд.</a:t>
            </a:r>
            <a:endParaRPr lang="ru-RU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  <a:hlinkHover r:id="rId2" action="ppaction://hlinksldjump"/>
          </p:cNvPr>
          <p:cNvSpPr/>
          <p:nvPr/>
        </p:nvSpPr>
        <p:spPr>
          <a:xfrm>
            <a:off x="8639944" y="6391648"/>
            <a:ext cx="504056" cy="466352"/>
          </a:xfrm>
          <a:prstGeom prst="actionButtonReturn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elcom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1144</TotalTime>
  <Words>2626</Words>
  <Application>Microsoft Office PowerPoint</Application>
  <PresentationFormat>Экран (4:3)</PresentationFormat>
  <Paragraphs>511</Paragraphs>
  <Slides>40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9" baseType="lpstr">
      <vt:lpstr>宋体</vt:lpstr>
      <vt:lpstr>Arial</vt:lpstr>
      <vt:lpstr>Book Antiqua</vt:lpstr>
      <vt:lpstr>Cambria</vt:lpstr>
      <vt:lpstr>Cambria Math</vt:lpstr>
      <vt:lpstr>Monotype Corsiva</vt:lpstr>
      <vt:lpstr>Times New Roman</vt:lpstr>
      <vt:lpstr>Wingdings 2</vt:lpstr>
      <vt:lpstr>Welcome</vt:lpstr>
      <vt:lpstr>Презентация PowerPoint</vt:lpstr>
      <vt:lpstr>Содержание</vt:lpstr>
      <vt:lpstr>Презентация PowerPoint</vt:lpstr>
      <vt:lpstr>Категория «Дорога»</vt:lpstr>
      <vt:lpstr>Назовите дорожные знаки, которые обязан знать каждый пешеход и велосипедист.</vt:lpstr>
      <vt:lpstr>Отгадай загадки.</vt:lpstr>
      <vt:lpstr>Какое правило нарушили пешеходы?</vt:lpstr>
      <vt:lpstr>Какое правило нарушили дети?</vt:lpstr>
      <vt:lpstr>Ответь на максимальное количество вопросов за 30 секунд.</vt:lpstr>
      <vt:lpstr>Ответь на максимальное количество вопросов за 30 секунд.</vt:lpstr>
      <vt:lpstr>Будь вежливым.</vt:lpstr>
      <vt:lpstr>Уступай место старшим.</vt:lpstr>
      <vt:lpstr>Категория «Пожар»</vt:lpstr>
      <vt:lpstr>Презентация PowerPoint</vt:lpstr>
      <vt:lpstr>Презентация PowerPoint</vt:lpstr>
      <vt:lpstr>Категория «Преступность»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Аннотация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user</cp:lastModifiedBy>
  <cp:revision>137</cp:revision>
  <dcterms:created xsi:type="dcterms:W3CDTF">2013-03-04T16:01:42Z</dcterms:created>
  <dcterms:modified xsi:type="dcterms:W3CDTF">2013-09-08T18:41:51Z</dcterms:modified>
</cp:coreProperties>
</file>